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8" r:id="rId3"/>
    <p:sldId id="262" r:id="rId4"/>
    <p:sldId id="259" r:id="rId5"/>
    <p:sldId id="263" r:id="rId6"/>
    <p:sldId id="264" r:id="rId7"/>
    <p:sldId id="265" r:id="rId8"/>
    <p:sldId id="266" r:id="rId9"/>
    <p:sldId id="267" r:id="rId10"/>
    <p:sldId id="268" r:id="rId11"/>
    <p:sldId id="269" r:id="rId12"/>
    <p:sldId id="270" r:id="rId13"/>
    <p:sldId id="276" r:id="rId14"/>
    <p:sldId id="274" r:id="rId15"/>
    <p:sldId id="277" r:id="rId16"/>
    <p:sldId id="271" r:id="rId17"/>
    <p:sldId id="278" r:id="rId18"/>
    <p:sldId id="275" r:id="rId19"/>
    <p:sldId id="279" r:id="rId20"/>
    <p:sldId id="280"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4" autoAdjust="0"/>
    <p:restoredTop sz="82503" autoAdjust="0"/>
  </p:normalViewPr>
  <p:slideViewPr>
    <p:cSldViewPr>
      <p:cViewPr varScale="1">
        <p:scale>
          <a:sx n="74" d="100"/>
          <a:sy n="74" d="100"/>
        </p:scale>
        <p:origin x="184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97B75-BAD1-4719-8DAB-9A8722E7BC19}" type="datetimeFigureOut">
              <a:rPr lang="en-US" smtClean="0"/>
              <a:pPr/>
              <a:t>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28D3A-89E4-401C-A6E0-E05E9D956EE1}" type="slidenum">
              <a:rPr lang="en-US" smtClean="0"/>
              <a:pPr/>
              <a:t>‹#›</a:t>
            </a:fld>
            <a:endParaRPr lang="en-US"/>
          </a:p>
        </p:txBody>
      </p:sp>
    </p:spTree>
    <p:extLst>
      <p:ext uri="{BB962C8B-B14F-4D97-AF65-F5344CB8AC3E}">
        <p14:creationId xmlns:p14="http://schemas.microsoft.com/office/powerpoint/2010/main" val="3214018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9D3942-5314-4669-A28B-81A501E8EE6B}" type="slidenum">
              <a:rPr lang="en-US" smtClean="0"/>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In Learner mode, there is a See Answers button.  As you complete each page, click this</a:t>
            </a:r>
            <a:r>
              <a:rPr lang="en-US" sz="1200" kern="1200" baseline="0" dirty="0">
                <a:solidFill>
                  <a:schemeClr val="tx1"/>
                </a:solidFill>
                <a:latin typeface="+mn-lt"/>
                <a:ea typeface="+mn-ea"/>
                <a:cs typeface="+mn-cs"/>
              </a:rPr>
              <a:t> button to see </a:t>
            </a:r>
            <a:r>
              <a:rPr lang="en-US" sz="1200" kern="1200" dirty="0">
                <a:solidFill>
                  <a:schemeClr val="tx1"/>
                </a:solidFill>
                <a:latin typeface="+mn-lt"/>
                <a:ea typeface="+mn-ea"/>
                <a:cs typeface="+mn-cs"/>
              </a:rPr>
              <a:t>correct answers with</a:t>
            </a:r>
            <a:r>
              <a:rPr lang="en-US" sz="1200" kern="1200" baseline="0" dirty="0">
                <a:solidFill>
                  <a:schemeClr val="tx1"/>
                </a:solidFill>
                <a:latin typeface="+mn-lt"/>
                <a:ea typeface="+mn-ea"/>
                <a:cs typeface="+mn-cs"/>
              </a:rPr>
              <a:t> a full explanation of why it’s right or wrong.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You</a:t>
            </a:r>
            <a:r>
              <a:rPr lang="en-US" sz="1200" b="0" kern="1200" baseline="0" dirty="0">
                <a:solidFill>
                  <a:schemeClr val="tx1"/>
                </a:solidFill>
                <a:latin typeface="+mn-lt"/>
                <a:ea typeface="+mn-ea"/>
                <a:cs typeface="+mn-cs"/>
              </a:rPr>
              <a:t> can view answers </a:t>
            </a:r>
            <a:r>
              <a:rPr lang="en-US" sz="1200" b="1" i="1" kern="1200" baseline="0" dirty="0">
                <a:solidFill>
                  <a:srgbClr val="FF0000"/>
                </a:solidFill>
                <a:latin typeface="+mn-lt"/>
                <a:ea typeface="+mn-ea"/>
                <a:cs typeface="+mn-cs"/>
              </a:rPr>
              <a:t>after</a:t>
            </a:r>
            <a:r>
              <a:rPr lang="en-US" sz="1200" b="0" kern="1200" baseline="0" dirty="0">
                <a:solidFill>
                  <a:schemeClr val="tx1"/>
                </a:solidFill>
                <a:latin typeface="+mn-lt"/>
                <a:ea typeface="+mn-ea"/>
                <a:cs typeface="+mn-cs"/>
              </a:rPr>
              <a:t> you’ve completed a test in practice or simulation mode (it’s in the Score Report)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You always have the option, whatever way you take the test, to </a:t>
            </a:r>
            <a:r>
              <a:rPr lang="en-US" sz="1200" b="1" kern="1200" dirty="0">
                <a:solidFill>
                  <a:schemeClr val="tx1"/>
                </a:solidFill>
                <a:latin typeface="+mn-lt"/>
                <a:ea typeface="+mn-ea"/>
                <a:cs typeface="+mn-cs"/>
              </a:rPr>
              <a:t>Save and Finish Later</a:t>
            </a:r>
            <a:r>
              <a:rPr lang="en-US" sz="1200" kern="1200" dirty="0">
                <a:solidFill>
                  <a:schemeClr val="tx1"/>
                </a:solidFill>
                <a:latin typeface="+mn-lt"/>
                <a:ea typeface="+mn-ea"/>
                <a:cs typeface="+mn-cs"/>
              </a:rPr>
              <a:t> –The test will be paused and your progress saved.  The</a:t>
            </a:r>
            <a:r>
              <a:rPr lang="en-US" sz="1200" kern="1200" baseline="0" dirty="0">
                <a:solidFill>
                  <a:schemeClr val="tx1"/>
                </a:solidFill>
                <a:latin typeface="+mn-lt"/>
                <a:ea typeface="+mn-ea"/>
                <a:cs typeface="+mn-cs"/>
              </a:rPr>
              <a:t> next time you login, you’ll be able to finish it.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Whenever you’re done</a:t>
            </a:r>
            <a:r>
              <a:rPr lang="en-US" sz="1200" b="0" kern="1200" baseline="0" dirty="0">
                <a:solidFill>
                  <a:schemeClr val="tx1"/>
                </a:solidFill>
                <a:latin typeface="+mn-lt"/>
                <a:ea typeface="+mn-ea"/>
                <a:cs typeface="+mn-cs"/>
              </a:rPr>
              <a:t>, click on Score My Test. </a:t>
            </a:r>
            <a:endParaRPr lang="en-US" sz="1200" b="0" kern="1200" dirty="0">
              <a:solidFill>
                <a:schemeClr val="tx1"/>
              </a:solidFill>
              <a:latin typeface="+mn-lt"/>
              <a:ea typeface="+mn-ea"/>
              <a:cs typeface="+mn-cs"/>
            </a:endParaRP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2595EA-3ABE-478F-A94B-508415A874D3}" type="slidenum">
              <a:rPr lang="en-US" smtClean="0"/>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Score My Test</a:t>
            </a:r>
            <a:r>
              <a:rPr lang="en-US" sz="1200" kern="1200" dirty="0">
                <a:solidFill>
                  <a:schemeClr val="tx1"/>
                </a:solidFill>
                <a:latin typeface="+mn-lt"/>
                <a:ea typeface="+mn-ea"/>
                <a:cs typeface="+mn-cs"/>
              </a:rPr>
              <a:t> (shown below) – Clicking this first gives you the option to go back and look at previous answers.  Just click on the number of the answer you want to review to be taken back to it.  The test will resume if you do this.  Questions numbers with an arrow next to them indicate that they are blank, so you can quickly make sure you didn’t skip one by mistake.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 If you’re ready to see your score, click on “Continue.”  It will warn you that your test will be locked and scored, which is your last chance to turn back.  If you’re ready to see the score, click “Continue” again.</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It will then bring you to your score report</a:t>
            </a:r>
            <a:r>
              <a:rPr lang="en-US" sz="1200" kern="1200" baseline="0" dirty="0">
                <a:solidFill>
                  <a:schemeClr val="tx1"/>
                </a:solidFill>
                <a:latin typeface="+mn-lt"/>
                <a:ea typeface="+mn-ea"/>
                <a:cs typeface="+mn-cs"/>
              </a:rPr>
              <a:t> (shown next slide)</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2595EA-3ABE-478F-A94B-508415A874D3}" type="slidenum">
              <a:rPr lang="en-US" smtClean="0"/>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This will give recommendations about what steps to take next, and which areas need improvement if any.</a:t>
            </a:r>
          </a:p>
          <a:p>
            <a:r>
              <a:rPr lang="en-US" sz="1200" kern="1200" dirty="0">
                <a:solidFill>
                  <a:schemeClr val="tx1"/>
                </a:solidFill>
                <a:latin typeface="+mn-lt"/>
                <a:ea typeface="+mn-ea"/>
                <a:cs typeface="+mn-cs"/>
              </a:rPr>
              <a:t> </a:t>
            </a:r>
          </a:p>
          <a:p>
            <a:r>
              <a:rPr lang="en-US" sz="1200" b="0" kern="1200" dirty="0">
                <a:solidFill>
                  <a:schemeClr val="tx1"/>
                </a:solidFill>
                <a:latin typeface="+mn-lt"/>
                <a:ea typeface="+mn-ea"/>
                <a:cs typeface="+mn-cs"/>
              </a:rPr>
              <a:t>If</a:t>
            </a:r>
            <a:r>
              <a:rPr lang="en-US" sz="1200" b="0" kern="1200" baseline="0" dirty="0">
                <a:solidFill>
                  <a:schemeClr val="tx1"/>
                </a:solidFill>
                <a:latin typeface="+mn-lt"/>
                <a:ea typeface="+mn-ea"/>
                <a:cs typeface="+mn-cs"/>
              </a:rPr>
              <a:t> there’s another resource that could help, like a tutorial or e-book, it will be listed at the bottom of the page as well.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Let’s take a look at one of the resources for careers in Learning Express—a downloadable e-book. </a:t>
            </a:r>
            <a:endParaRPr lang="en-US" sz="1200" b="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pPr lvl="0"/>
            <a:r>
              <a:rPr lang="en-US" sz="1200" b="0" kern="1200" dirty="0">
                <a:solidFill>
                  <a:schemeClr val="tx1"/>
                </a:solidFill>
                <a:latin typeface="+mn-lt"/>
                <a:ea typeface="+mn-ea"/>
                <a:cs typeface="+mn-cs"/>
              </a:rPr>
              <a:t>You</a:t>
            </a:r>
            <a:r>
              <a:rPr lang="en-US" sz="1200" b="0" kern="1200" baseline="0" dirty="0">
                <a:solidFill>
                  <a:schemeClr val="tx1"/>
                </a:solidFill>
                <a:latin typeface="+mn-lt"/>
                <a:ea typeface="+mn-ea"/>
                <a:cs typeface="+mn-cs"/>
              </a:rPr>
              <a:t> can always click on the Learning Express Library logo, or text, at the top of the page to get back to the homepage. </a:t>
            </a:r>
            <a:endParaRPr lang="en-US" sz="1200" b="1" kern="1200" dirty="0">
              <a:solidFill>
                <a:schemeClr val="tx1"/>
              </a:solidFill>
              <a:latin typeface="+mn-lt"/>
              <a:ea typeface="+mn-ea"/>
              <a:cs typeface="+mn-cs"/>
            </a:endParaRP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2595EA-3ABE-478F-A94B-508415A874D3}" type="slidenum">
              <a:rPr lang="en-US" smtClean="0"/>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a:t>
            </a:r>
            <a:r>
              <a:rPr lang="en-US" baseline="0" dirty="0"/>
              <a:t> we’re logged in, there’s a Welcome message at the top, and there’s no longer the option to register for an account. Let’s take a look at the Career Center. </a:t>
            </a:r>
            <a:endParaRPr lang="en-US" dirty="0"/>
          </a:p>
        </p:txBody>
      </p:sp>
      <p:sp>
        <p:nvSpPr>
          <p:cNvPr id="4" name="Slide Number Placeholder 3"/>
          <p:cNvSpPr>
            <a:spLocks noGrp="1"/>
          </p:cNvSpPr>
          <p:nvPr>
            <p:ph type="sldNum" sz="quarter" idx="10"/>
          </p:nvPr>
        </p:nvSpPr>
        <p:spPr/>
        <p:txBody>
          <a:bodyPr/>
          <a:lstStyle/>
          <a:p>
            <a:fld id="{3AC28D3A-89E4-401C-A6E0-E05E9D956EE1}" type="slidenum">
              <a:rPr lang="en-US" smtClean="0"/>
              <a:pPr/>
              <a:t>13</a:t>
            </a:fld>
            <a:endParaRPr lang="en-US"/>
          </a:p>
        </p:txBody>
      </p:sp>
    </p:spTree>
    <p:extLst>
      <p:ext uri="{BB962C8B-B14F-4D97-AF65-F5344CB8AC3E}">
        <p14:creationId xmlns:p14="http://schemas.microsoft.com/office/powerpoint/2010/main" val="1034207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Here</a:t>
            </a:r>
            <a:r>
              <a:rPr lang="en-US" sz="1200" kern="1200" baseline="0" dirty="0">
                <a:solidFill>
                  <a:schemeClr val="tx1"/>
                </a:solidFill>
                <a:latin typeface="+mn-lt"/>
                <a:ea typeface="+mn-ea"/>
                <a:cs typeface="+mn-cs"/>
              </a:rPr>
              <a:t> we have the resources for people studying for their Commercial Drivers License. There are practice tests, and tutorials, and an e-book. </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Learning Express Library has integrated e-books into the learning centers, so you see them as you go.  All of them are in pdf format.</a:t>
            </a:r>
            <a:r>
              <a:rPr lang="en-US" sz="1200"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read the eBook, simply click the “Launch” button and the pdf will appear.  You can</a:t>
            </a:r>
            <a:r>
              <a:rPr lang="en-US" sz="1200" kern="1200" baseline="0" dirty="0">
                <a:solidFill>
                  <a:schemeClr val="tx1"/>
                </a:solidFill>
                <a:latin typeface="+mn-lt"/>
                <a:ea typeface="+mn-ea"/>
                <a:cs typeface="+mn-cs"/>
              </a:rPr>
              <a:t> open it and read on the computer, or save it to the computer, or a flash drive, and read it wherever you go.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And</a:t>
            </a:r>
            <a:r>
              <a:rPr lang="en-US" sz="1200" kern="1200" baseline="0" dirty="0">
                <a:solidFill>
                  <a:schemeClr val="tx1"/>
                </a:solidFill>
                <a:latin typeface="+mn-lt"/>
                <a:ea typeface="+mn-ea"/>
                <a:cs typeface="+mn-cs"/>
              </a:rPr>
              <a:t> once you Launch this </a:t>
            </a:r>
            <a:r>
              <a:rPr lang="en-US" sz="1200" kern="1200" baseline="0" dirty="0" err="1">
                <a:solidFill>
                  <a:schemeClr val="tx1"/>
                </a:solidFill>
                <a:latin typeface="+mn-lt"/>
                <a:ea typeface="+mn-ea"/>
                <a:cs typeface="+mn-cs"/>
              </a:rPr>
              <a:t>ebook</a:t>
            </a:r>
            <a:r>
              <a:rPr lang="en-US" sz="1200" kern="1200" baseline="0" dirty="0">
                <a:solidFill>
                  <a:schemeClr val="tx1"/>
                </a:solidFill>
                <a:latin typeface="+mn-lt"/>
                <a:ea typeface="+mn-ea"/>
                <a:cs typeface="+mn-cs"/>
              </a:rPr>
              <a:t>, it will be added to My Center, so you never have to search for it again! Click on My Center to see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2595EA-3ABE-478F-A94B-508415A874D3}" type="slidenum">
              <a:rPr lang="en-US" smtClean="0"/>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a:t>
            </a:r>
            <a:r>
              <a:rPr lang="en-US" baseline="0" dirty="0"/>
              <a:t> Center tracks your activity in Learning Express Library. Here we see the e-books that have been downloaded before—and there’s no limit to the number of times they can be downloaded. </a:t>
            </a:r>
            <a:endParaRPr lang="en-US" dirty="0"/>
          </a:p>
        </p:txBody>
      </p:sp>
      <p:sp>
        <p:nvSpPr>
          <p:cNvPr id="4" name="Slide Number Placeholder 3"/>
          <p:cNvSpPr>
            <a:spLocks noGrp="1"/>
          </p:cNvSpPr>
          <p:nvPr>
            <p:ph type="sldNum" sz="quarter" idx="10"/>
          </p:nvPr>
        </p:nvSpPr>
        <p:spPr/>
        <p:txBody>
          <a:bodyPr/>
          <a:lstStyle/>
          <a:p>
            <a:fld id="{3AC28D3A-89E4-401C-A6E0-E05E9D956EE1}" type="slidenum">
              <a:rPr lang="en-US" smtClean="0"/>
              <a:pPr/>
              <a:t>15</a:t>
            </a:fld>
            <a:endParaRPr lang="en-US"/>
          </a:p>
        </p:txBody>
      </p:sp>
    </p:spTree>
    <p:extLst>
      <p:ext uri="{BB962C8B-B14F-4D97-AF65-F5344CB8AC3E}">
        <p14:creationId xmlns:p14="http://schemas.microsoft.com/office/powerpoint/2010/main" val="2941827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Use the buttons across</a:t>
            </a:r>
            <a:r>
              <a:rPr lang="en-US" sz="1200" kern="1200" baseline="0" dirty="0">
                <a:solidFill>
                  <a:schemeClr val="tx1"/>
                </a:solidFill>
                <a:latin typeface="+mn-lt"/>
                <a:ea typeface="+mn-ea"/>
                <a:cs typeface="+mn-cs"/>
              </a:rPr>
              <a:t> the top to switch to Tests to see all the options. </a:t>
            </a:r>
            <a:r>
              <a:rPr lang="en-US" sz="1200" kern="1200" dirty="0">
                <a:solidFill>
                  <a:schemeClr val="tx1"/>
                </a:solidFill>
                <a:latin typeface="+mn-lt"/>
                <a:ea typeface="+mn-ea"/>
                <a:cs typeface="+mn-cs"/>
              </a:rPr>
              <a:t>To review information about the individual tests, click on the + sign next to the test name.  </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Here, you can see an earlier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ACT test that was saved, rather than scored.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 You</a:t>
            </a:r>
            <a:r>
              <a:rPr lang="en-US" sz="1200" kern="1200" baseline="0" dirty="0">
                <a:solidFill>
                  <a:schemeClr val="tx1"/>
                </a:solidFill>
                <a:latin typeface="+mn-lt"/>
                <a:ea typeface="+mn-ea"/>
                <a:cs typeface="+mn-cs"/>
              </a:rPr>
              <a:t> can c</a:t>
            </a:r>
            <a:r>
              <a:rPr lang="en-US" sz="1200" kern="1200" dirty="0">
                <a:solidFill>
                  <a:schemeClr val="tx1"/>
                </a:solidFill>
                <a:latin typeface="+mn-lt"/>
                <a:ea typeface="+mn-ea"/>
                <a:cs typeface="+mn-cs"/>
              </a:rPr>
              <a:t>lick on “resume test” to continue</a:t>
            </a:r>
            <a:r>
              <a:rPr lang="en-US" sz="1200" kern="1200" baseline="0" dirty="0">
                <a:solidFill>
                  <a:schemeClr val="tx1"/>
                </a:solidFill>
                <a:latin typeface="+mn-lt"/>
                <a:ea typeface="+mn-ea"/>
                <a:cs typeface="+mn-cs"/>
              </a:rPr>
              <a:t> it.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Since the GED test has been scored, we cannot go back and continue to take it.  We can view the score report again or review answers if we want.  If the “review answers” option is selected then you can go through the entire test with the correct answers highlighted and the reasoning behind them given.  If you want to take this test again, you have to delete</a:t>
            </a:r>
            <a:r>
              <a:rPr lang="en-US" sz="1200" kern="1200" baseline="0" dirty="0">
                <a:solidFill>
                  <a:schemeClr val="tx1"/>
                </a:solidFill>
                <a:latin typeface="+mn-lt"/>
                <a:ea typeface="+mn-ea"/>
                <a:cs typeface="+mn-cs"/>
              </a:rPr>
              <a:t> it—but that’s why there are multiple versions of each test available. </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You can always navigate back to “My Center” by clicking the “My Center” link on the top left of the screen.</a:t>
            </a:r>
          </a:p>
          <a:p>
            <a:endParaRPr lang="en-US" sz="1200" b="1" kern="1200" dirty="0">
              <a:solidFill>
                <a:schemeClr val="tx1"/>
              </a:solidFill>
              <a:latin typeface="+mn-lt"/>
              <a:ea typeface="+mn-ea"/>
              <a:cs typeface="+mn-cs"/>
            </a:endParaRP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2595EA-3ABE-478F-A94B-508415A874D3}" type="slidenum">
              <a:rPr lang="en-US" smtClean="0"/>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newest part of Learning</a:t>
            </a:r>
            <a:r>
              <a:rPr lang="en-US" baseline="0" dirty="0"/>
              <a:t> Express Library is the Computer Skills Center. These are self-paced video tutorials that provide easy to follow, step-by-step directions on a variety of computer tools. Let’s take a look at one of the software programs. </a:t>
            </a:r>
            <a:endParaRPr lang="en-US" dirty="0"/>
          </a:p>
        </p:txBody>
      </p:sp>
      <p:sp>
        <p:nvSpPr>
          <p:cNvPr id="4" name="Slide Number Placeholder 3"/>
          <p:cNvSpPr>
            <a:spLocks noGrp="1"/>
          </p:cNvSpPr>
          <p:nvPr>
            <p:ph type="sldNum" sz="quarter" idx="10"/>
          </p:nvPr>
        </p:nvSpPr>
        <p:spPr/>
        <p:txBody>
          <a:bodyPr/>
          <a:lstStyle/>
          <a:p>
            <a:fld id="{3AC28D3A-89E4-401C-A6E0-E05E9D956EE1}" type="slidenum">
              <a:rPr lang="en-US" smtClean="0"/>
              <a:pPr/>
              <a:t>17</a:t>
            </a:fld>
            <a:endParaRPr lang="en-US"/>
          </a:p>
        </p:txBody>
      </p:sp>
    </p:spTree>
    <p:extLst>
      <p:ext uri="{BB962C8B-B14F-4D97-AF65-F5344CB8AC3E}">
        <p14:creationId xmlns:p14="http://schemas.microsoft.com/office/powerpoint/2010/main" val="3410104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2595EA-3ABE-478F-A94B-508415A874D3}" type="slidenum">
              <a:rPr lang="en-US" smtClean="0"/>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Videos are organized on the left sidebar.  You can skip around if you want, so if there is a video that covers a topic you already know you can skip past it.  Videos can be paused, and you</a:t>
            </a:r>
            <a:r>
              <a:rPr lang="en-US" sz="1200" kern="1200" baseline="0" dirty="0">
                <a:solidFill>
                  <a:schemeClr val="tx1"/>
                </a:solidFill>
                <a:latin typeface="+mn-lt"/>
                <a:ea typeface="+mn-ea"/>
                <a:cs typeface="+mn-cs"/>
              </a:rPr>
              <a:t> can drag the indicator to jump to</a:t>
            </a:r>
            <a:r>
              <a:rPr lang="en-US" sz="1200" kern="1200" dirty="0">
                <a:solidFill>
                  <a:schemeClr val="tx1"/>
                </a:solidFill>
                <a:latin typeface="+mn-lt"/>
                <a:ea typeface="+mn-ea"/>
                <a:cs typeface="+mn-cs"/>
              </a:rPr>
              <a:t> a different part of the video.</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After</a:t>
            </a:r>
            <a:r>
              <a:rPr lang="en-US" sz="1200" kern="1200" baseline="0" dirty="0">
                <a:solidFill>
                  <a:schemeClr val="tx1"/>
                </a:solidFill>
                <a:latin typeface="+mn-lt"/>
                <a:ea typeface="+mn-ea"/>
                <a:cs typeface="+mn-cs"/>
              </a:rPr>
              <a:t> finishing the course, you’ll get a certificate of completion for the course.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A list of the computer tutorials you have viewed will be saved in the My Center section of the site under Computer Tutorials.</a:t>
            </a:r>
          </a:p>
          <a:p>
            <a:endParaRPr lang="en-US" dirty="0"/>
          </a:p>
        </p:txBody>
      </p:sp>
      <p:sp>
        <p:nvSpPr>
          <p:cNvPr id="4" name="Slide Number Placeholder 3"/>
          <p:cNvSpPr>
            <a:spLocks noGrp="1"/>
          </p:cNvSpPr>
          <p:nvPr>
            <p:ph type="sldNum" sz="quarter" idx="10"/>
          </p:nvPr>
        </p:nvSpPr>
        <p:spPr/>
        <p:txBody>
          <a:bodyPr/>
          <a:lstStyle/>
          <a:p>
            <a:fld id="{3AC28D3A-89E4-401C-A6E0-E05E9D956EE1}" type="slidenum">
              <a:rPr lang="en-US" smtClean="0"/>
              <a:pPr/>
              <a:t>19</a:t>
            </a:fld>
            <a:endParaRPr lang="en-US"/>
          </a:p>
        </p:txBody>
      </p:sp>
    </p:spTree>
    <p:extLst>
      <p:ext uri="{BB962C8B-B14F-4D97-AF65-F5344CB8AC3E}">
        <p14:creationId xmlns:p14="http://schemas.microsoft.com/office/powerpoint/2010/main" val="335432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Test taking can be stressful, and these days test scores mean a lot. Practicing the exam ahead of time, under similar conditions (timed, on a computer) is a good way to prepare.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Learning Express Library is an online practice test center. There are online courses and e-books to help you prepare for and do better on standardized tests. The practice tests are scored instantly and will show you what to work on next.  This not only includes high school and college prep exams, but also</a:t>
            </a:r>
            <a:r>
              <a:rPr lang="en-US" sz="1200" kern="1200" baseline="0" dirty="0">
                <a:solidFill>
                  <a:schemeClr val="tx1"/>
                </a:solidFill>
                <a:latin typeface="+mn-lt"/>
                <a:ea typeface="+mn-ea"/>
                <a:cs typeface="+mn-cs"/>
              </a:rPr>
              <a:t> graduate school</a:t>
            </a:r>
            <a:r>
              <a:rPr lang="en-US" sz="1200" kern="1200" dirty="0">
                <a:solidFill>
                  <a:schemeClr val="tx1"/>
                </a:solidFill>
                <a:latin typeface="+mn-lt"/>
                <a:ea typeface="+mn-ea"/>
                <a:cs typeface="+mn-cs"/>
              </a:rPr>
              <a:t>, workplace, and citizenship exams.  It’s more than just test prep, however.  There are also courses on computer programs, like the Microsoft Office suite and Adobe products. </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Like any of the other</a:t>
            </a:r>
            <a:r>
              <a:rPr lang="en-US" sz="1200" kern="1200" baseline="0" dirty="0">
                <a:solidFill>
                  <a:schemeClr val="tx1"/>
                </a:solidFill>
                <a:latin typeface="+mn-lt"/>
                <a:ea typeface="+mn-ea"/>
                <a:cs typeface="+mn-cs"/>
              </a:rPr>
              <a:t> parts of TEL, this is </a:t>
            </a:r>
            <a:r>
              <a:rPr lang="en-US" sz="1200" kern="1200" dirty="0">
                <a:solidFill>
                  <a:schemeClr val="tx1"/>
                </a:solidFill>
                <a:latin typeface="+mn-lt"/>
                <a:ea typeface="+mn-ea"/>
                <a:cs typeface="+mn-cs"/>
              </a:rPr>
              <a:t>available 24 hours a day, 7 days a week,</a:t>
            </a:r>
            <a:r>
              <a:rPr lang="en-US" sz="1200" kern="1200" baseline="0" dirty="0">
                <a:solidFill>
                  <a:schemeClr val="tx1"/>
                </a:solidFill>
                <a:latin typeface="+mn-lt"/>
                <a:ea typeface="+mn-ea"/>
                <a:cs typeface="+mn-cs"/>
              </a:rPr>
              <a:t> from any internet connection in Tennessee.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C28D3A-89E4-401C-A6E0-E05E9D956EE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you’ve enjoyed this quick</a:t>
            </a:r>
            <a:r>
              <a:rPr lang="en-US" baseline="0" dirty="0"/>
              <a:t> overview of Learning Express Library. Be sure to explore the other options! </a:t>
            </a:r>
            <a:endParaRPr lang="en-US" dirty="0"/>
          </a:p>
        </p:txBody>
      </p:sp>
      <p:sp>
        <p:nvSpPr>
          <p:cNvPr id="4" name="Slide Number Placeholder 3"/>
          <p:cNvSpPr>
            <a:spLocks noGrp="1"/>
          </p:cNvSpPr>
          <p:nvPr>
            <p:ph type="sldNum" sz="quarter" idx="10"/>
          </p:nvPr>
        </p:nvSpPr>
        <p:spPr/>
        <p:txBody>
          <a:bodyPr/>
          <a:lstStyle/>
          <a:p>
            <a:fld id="{3AC28D3A-89E4-401C-A6E0-E05E9D956EE1}" type="slidenum">
              <a:rPr lang="en-US" smtClean="0"/>
              <a:pPr/>
              <a:t>20</a:t>
            </a:fld>
            <a:endParaRPr lang="en-US"/>
          </a:p>
        </p:txBody>
      </p:sp>
    </p:spTree>
    <p:extLst>
      <p:ext uri="{BB962C8B-B14F-4D97-AF65-F5344CB8AC3E}">
        <p14:creationId xmlns:p14="http://schemas.microsoft.com/office/powerpoint/2010/main" val="3017930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Please leave</a:t>
            </a:r>
            <a:r>
              <a:rPr lang="en-US" baseline="0" dirty="0"/>
              <a:t> time for questions. You can always check on the answers later and get back to them. </a:t>
            </a:r>
            <a:endParaRPr lang="en-US" dirty="0"/>
          </a:p>
        </p:txBody>
      </p:sp>
      <p:sp>
        <p:nvSpPr>
          <p:cNvPr id="4" name="Slide Number Placeholder 3"/>
          <p:cNvSpPr>
            <a:spLocks noGrp="1"/>
          </p:cNvSpPr>
          <p:nvPr>
            <p:ph type="sldNum" sz="quarter" idx="5"/>
          </p:nvPr>
        </p:nvSpPr>
        <p:spPr/>
        <p:txBody>
          <a:bodyPr/>
          <a:lstStyle/>
          <a:p>
            <a:pPr>
              <a:defRPr/>
            </a:pPr>
            <a:fld id="{4C88C7E1-1F36-4F3C-90D1-57F42653075D}"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Today you’ll learn how to:</a:t>
            </a:r>
            <a:r>
              <a:rPr lang="en-US" baseline="0" dirty="0"/>
              <a:t> </a:t>
            </a:r>
          </a:p>
          <a:p>
            <a:pPr lvl="0"/>
            <a:endParaRPr lang="en-US" baseline="0" dirty="0"/>
          </a:p>
          <a:p>
            <a:pPr lvl="0"/>
            <a:r>
              <a:rPr lang="en-US" dirty="0"/>
              <a:t>Register for a free account </a:t>
            </a:r>
          </a:p>
          <a:p>
            <a:pPr lvl="0"/>
            <a:endParaRPr lang="en-US" dirty="0"/>
          </a:p>
          <a:p>
            <a:pPr lvl="0"/>
            <a:r>
              <a:rPr lang="en-US" dirty="0"/>
              <a:t>Take an exam </a:t>
            </a:r>
          </a:p>
          <a:p>
            <a:pPr marL="109728" lvl="0" indent="0">
              <a:buNone/>
            </a:pPr>
            <a:endParaRPr lang="en-US" dirty="0"/>
          </a:p>
          <a:p>
            <a:pPr lvl="0"/>
            <a:r>
              <a:rPr lang="en-US" dirty="0"/>
              <a:t>Download an e-book </a:t>
            </a:r>
          </a:p>
          <a:p>
            <a:pPr lvl="0"/>
            <a:endParaRPr lang="en-US" dirty="0"/>
          </a:p>
          <a:p>
            <a:pPr lvl="0"/>
            <a:r>
              <a:rPr lang="en-US" dirty="0"/>
              <a:t>Take a tutorial</a:t>
            </a:r>
          </a:p>
          <a:p>
            <a:endParaRPr lang="en-US" dirty="0"/>
          </a:p>
        </p:txBody>
      </p:sp>
      <p:sp>
        <p:nvSpPr>
          <p:cNvPr id="4" name="Slide Number Placeholder 3"/>
          <p:cNvSpPr>
            <a:spLocks noGrp="1"/>
          </p:cNvSpPr>
          <p:nvPr>
            <p:ph type="sldNum" sz="quarter" idx="10"/>
          </p:nvPr>
        </p:nvSpPr>
        <p:spPr/>
        <p:txBody>
          <a:bodyPr/>
          <a:lstStyle/>
          <a:p>
            <a:fld id="{3AC28D3A-89E4-401C-A6E0-E05E9D956EE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Show how to access:</a:t>
            </a:r>
          </a:p>
          <a:p>
            <a:r>
              <a:rPr lang="en-US" sz="1200" b="1" kern="1200" dirty="0">
                <a:solidFill>
                  <a:schemeClr val="tx1"/>
                </a:solidFill>
                <a:latin typeface="+mn-lt"/>
                <a:ea typeface="+mn-ea"/>
                <a:cs typeface="+mn-cs"/>
              </a:rPr>
              <a:t>Mouse over Online Resources and click on Learning Express Library.</a:t>
            </a:r>
          </a:p>
          <a:p>
            <a:endParaRPr lang="en-US" sz="1200" b="1"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2595EA-3ABE-478F-A94B-508415A874D3}" type="slidenum">
              <a:rPr lang="en-US" smtClean="0"/>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Learning Express Library is divided into 8 different Learning Centers.</a:t>
            </a:r>
            <a:r>
              <a:rPr lang="en-US" sz="1200" kern="1200" baseline="0" dirty="0">
                <a:solidFill>
                  <a:schemeClr val="tx1"/>
                </a:solidFill>
                <a:latin typeface="+mn-lt"/>
                <a:ea typeface="+mn-ea"/>
                <a:cs typeface="+mn-cs"/>
              </a:rPr>
              <a:t> Use the arrows on the side to scroll thru, or the All Centers dropdown menu.</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pPr lvl="0"/>
            <a:r>
              <a:rPr lang="en-US" sz="1200" b="1" kern="1200" dirty="0">
                <a:solidFill>
                  <a:schemeClr val="tx1"/>
                </a:solidFill>
                <a:latin typeface="+mn-lt"/>
                <a:ea typeface="+mn-ea"/>
                <a:cs typeface="+mn-cs"/>
              </a:rPr>
              <a:t>High School Equivalency Prep Center</a:t>
            </a:r>
            <a:r>
              <a:rPr lang="en-US" sz="1200" kern="1200" dirty="0">
                <a:solidFill>
                  <a:schemeClr val="tx1"/>
                </a:solidFill>
                <a:latin typeface="+mn-lt"/>
                <a:ea typeface="+mn-ea"/>
                <a:cs typeface="+mn-cs"/>
              </a:rPr>
              <a:t> – practice tests and building test skills for GED and </a:t>
            </a:r>
            <a:r>
              <a:rPr lang="en-US" sz="1200" kern="1200" dirty="0" err="1">
                <a:solidFill>
                  <a:schemeClr val="tx1"/>
                </a:solidFill>
                <a:latin typeface="+mn-lt"/>
                <a:ea typeface="+mn-ea"/>
                <a:cs typeface="+mn-cs"/>
              </a:rPr>
              <a:t>HiSET</a:t>
            </a:r>
            <a:endParaRPr lang="en-US" sz="1200" kern="1200" dirty="0">
              <a:solidFill>
                <a:schemeClr val="tx1"/>
              </a:solidFill>
              <a:latin typeface="+mn-lt"/>
              <a:ea typeface="+mn-ea"/>
              <a:cs typeface="+mn-cs"/>
            </a:endParaRPr>
          </a:p>
          <a:p>
            <a:pPr lvl="0"/>
            <a:r>
              <a:rPr lang="en-US" sz="1200" b="1" kern="1200" dirty="0">
                <a:solidFill>
                  <a:schemeClr val="tx1"/>
                </a:solidFill>
                <a:latin typeface="+mn-lt"/>
                <a:ea typeface="+mn-ea"/>
                <a:cs typeface="+mn-cs"/>
              </a:rPr>
              <a:t>College Prep Center</a:t>
            </a:r>
            <a:r>
              <a:rPr lang="en-US" sz="1200" kern="1200" dirty="0">
                <a:solidFill>
                  <a:schemeClr val="tx1"/>
                </a:solidFill>
                <a:latin typeface="+mn-lt"/>
                <a:ea typeface="+mn-ea"/>
                <a:cs typeface="+mn-cs"/>
              </a:rPr>
              <a:t> – Standardized test prep, AP exam prep, admissions essay prep, etc.</a:t>
            </a:r>
          </a:p>
          <a:p>
            <a:pPr lvl="0"/>
            <a:r>
              <a:rPr lang="en-US" sz="1200" b="1" kern="1200" dirty="0">
                <a:solidFill>
                  <a:schemeClr val="tx1"/>
                </a:solidFill>
                <a:latin typeface="+mn-lt"/>
                <a:ea typeface="+mn-ea"/>
                <a:cs typeface="+mn-cs"/>
              </a:rPr>
              <a:t>Resources in Spanish</a:t>
            </a:r>
            <a:r>
              <a:rPr lang="en-US" sz="1200" kern="1200" dirty="0">
                <a:solidFill>
                  <a:schemeClr val="tx1"/>
                </a:solidFill>
                <a:latin typeface="+mn-lt"/>
                <a:ea typeface="+mn-ea"/>
                <a:cs typeface="+mn-cs"/>
              </a:rPr>
              <a:t> – variety of resources in Spanish, including GED test prep and citizenship test prep</a:t>
            </a:r>
          </a:p>
          <a:p>
            <a:pPr lvl="0"/>
            <a:r>
              <a:rPr lang="en-US" sz="1200" b="1" kern="1200" dirty="0">
                <a:solidFill>
                  <a:schemeClr val="tx1"/>
                </a:solidFill>
                <a:latin typeface="+mn-lt"/>
                <a:ea typeface="+mn-ea"/>
                <a:cs typeface="+mn-cs"/>
              </a:rPr>
              <a:t>College Center</a:t>
            </a:r>
            <a:r>
              <a:rPr lang="en-US" sz="1200" kern="1200" dirty="0">
                <a:solidFill>
                  <a:schemeClr val="tx1"/>
                </a:solidFill>
                <a:latin typeface="+mn-lt"/>
                <a:ea typeface="+mn-ea"/>
                <a:cs typeface="+mn-cs"/>
              </a:rPr>
              <a:t> – Skills review, placement exam prep, grad school exam prep</a:t>
            </a:r>
          </a:p>
          <a:p>
            <a:pPr lvl="0"/>
            <a:r>
              <a:rPr lang="en-US" sz="1200" b="1" kern="1200" dirty="0">
                <a:solidFill>
                  <a:schemeClr val="tx1"/>
                </a:solidFill>
                <a:latin typeface="+mn-lt"/>
                <a:ea typeface="+mn-ea"/>
                <a:cs typeface="+mn-cs"/>
              </a:rPr>
              <a:t>School Center</a:t>
            </a:r>
            <a:r>
              <a:rPr lang="en-US" sz="1200" kern="1200" dirty="0">
                <a:solidFill>
                  <a:schemeClr val="tx1"/>
                </a:solidFill>
                <a:latin typeface="+mn-lt"/>
                <a:ea typeface="+mn-ea"/>
                <a:cs typeface="+mn-cs"/>
              </a:rPr>
              <a:t> – K12 standardized test prep and subject area improvement courses, separated by elementary, middle, and high school levels</a:t>
            </a:r>
          </a:p>
          <a:p>
            <a:pPr lvl="0"/>
            <a:r>
              <a:rPr lang="en-US" sz="1200" b="1" kern="1200" dirty="0">
                <a:solidFill>
                  <a:schemeClr val="tx1"/>
                </a:solidFill>
                <a:latin typeface="+mn-lt"/>
                <a:ea typeface="+mn-ea"/>
                <a:cs typeface="+mn-cs"/>
              </a:rPr>
              <a:t>Computer Skills</a:t>
            </a:r>
            <a:r>
              <a:rPr lang="en-US" sz="1200" kern="1200" dirty="0">
                <a:solidFill>
                  <a:schemeClr val="tx1"/>
                </a:solidFill>
                <a:latin typeface="+mn-lt"/>
                <a:ea typeface="+mn-ea"/>
                <a:cs typeface="+mn-cs"/>
              </a:rPr>
              <a:t> – Basic courses on the computer, internet, and OS as well as on software like Microsoft Office Products and Adobe products</a:t>
            </a:r>
          </a:p>
          <a:p>
            <a:pPr lvl="0"/>
            <a:r>
              <a:rPr lang="en-US" sz="1200" b="1" kern="1200" dirty="0">
                <a:solidFill>
                  <a:schemeClr val="tx1"/>
                </a:solidFill>
                <a:latin typeface="+mn-lt"/>
                <a:ea typeface="+mn-ea"/>
                <a:cs typeface="+mn-cs"/>
              </a:rPr>
              <a:t>Adult Learning Center</a:t>
            </a:r>
            <a:r>
              <a:rPr lang="en-US" sz="1200" kern="1200" dirty="0">
                <a:solidFill>
                  <a:schemeClr val="tx1"/>
                </a:solidFill>
                <a:latin typeface="+mn-lt"/>
                <a:ea typeface="+mn-ea"/>
                <a:cs typeface="+mn-cs"/>
              </a:rPr>
              <a:t> – Skill improvement courses in math, reading, and writing as well as citizenship exam test prep</a:t>
            </a:r>
          </a:p>
          <a:p>
            <a:pPr lvl="0"/>
            <a:r>
              <a:rPr lang="en-US" sz="1200" b="1" kern="1200" dirty="0">
                <a:solidFill>
                  <a:schemeClr val="tx1"/>
                </a:solidFill>
                <a:latin typeface="+mn-lt"/>
                <a:ea typeface="+mn-ea"/>
                <a:cs typeface="+mn-cs"/>
              </a:rPr>
              <a:t>Career Center</a:t>
            </a:r>
            <a:r>
              <a:rPr lang="en-US" sz="1200" kern="1200" dirty="0">
                <a:solidFill>
                  <a:schemeClr val="tx1"/>
                </a:solidFill>
                <a:latin typeface="+mn-lt"/>
                <a:ea typeface="+mn-ea"/>
                <a:cs typeface="+mn-cs"/>
              </a:rPr>
              <a:t> – Job search skills, learn about a career, prep for </a:t>
            </a:r>
            <a:r>
              <a:rPr lang="en-US" sz="1200" kern="1200" dirty="0" err="1">
                <a:solidFill>
                  <a:schemeClr val="tx1"/>
                </a:solidFill>
                <a:latin typeface="+mn-lt"/>
                <a:ea typeface="+mn-ea"/>
                <a:cs typeface="+mn-cs"/>
              </a:rPr>
              <a:t>WorkKeys</a:t>
            </a:r>
            <a:r>
              <a:rPr lang="en-US" sz="1200" kern="1200" dirty="0">
                <a:solidFill>
                  <a:schemeClr val="tx1"/>
                </a:solidFill>
                <a:latin typeface="+mn-lt"/>
                <a:ea typeface="+mn-ea"/>
                <a:cs typeface="+mn-cs"/>
              </a:rPr>
              <a:t> and TOEIC</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Keep your audience in mind when selecting which learning center to focus on. </a:t>
            </a:r>
            <a:r>
              <a:rPr lang="en-US" sz="1200" b="1" i="1" kern="1200" dirty="0">
                <a:solidFill>
                  <a:schemeClr val="tx1"/>
                </a:solidFill>
                <a:latin typeface="+mn-lt"/>
                <a:ea typeface="+mn-ea"/>
                <a:cs typeface="+mn-cs"/>
              </a:rPr>
              <a:t>(please</a:t>
            </a:r>
            <a:r>
              <a:rPr lang="en-US" sz="1200" b="1" i="1" kern="1200" baseline="0" dirty="0">
                <a:solidFill>
                  <a:schemeClr val="tx1"/>
                </a:solidFill>
                <a:latin typeface="+mn-lt"/>
                <a:ea typeface="+mn-ea"/>
                <a:cs typeface="+mn-cs"/>
              </a:rPr>
              <a:t> feel free to modify this presentation as needed) </a:t>
            </a:r>
            <a:endParaRPr lang="en-US" sz="1200" i="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2595EA-3ABE-478F-A94B-508415A874D3}" type="slidenum">
              <a:rPr lang="en-US" smtClean="0"/>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latin typeface="+mn-lt"/>
                <a:ea typeface="+mn-ea"/>
                <a:cs typeface="+mn-cs"/>
              </a:rPr>
              <a:t>The first step to using Learning</a:t>
            </a:r>
            <a:r>
              <a:rPr lang="en-US" sz="1200" b="1" kern="1200" baseline="0" dirty="0">
                <a:solidFill>
                  <a:schemeClr val="tx1"/>
                </a:solidFill>
                <a:latin typeface="+mn-lt"/>
                <a:ea typeface="+mn-ea"/>
                <a:cs typeface="+mn-cs"/>
              </a:rPr>
              <a:t> Express is to create an account. </a:t>
            </a:r>
            <a:r>
              <a:rPr lang="en-US" sz="1200" kern="1200" dirty="0">
                <a:solidFill>
                  <a:schemeClr val="tx1"/>
                </a:solidFill>
                <a:latin typeface="+mn-lt"/>
                <a:ea typeface="+mn-ea"/>
                <a:cs typeface="+mn-cs"/>
              </a:rPr>
              <a:t>It keeps your account information,</a:t>
            </a:r>
            <a:r>
              <a:rPr lang="en-US" sz="1200" kern="1200" baseline="0" dirty="0">
                <a:solidFill>
                  <a:schemeClr val="tx1"/>
                </a:solidFill>
                <a:latin typeface="+mn-lt"/>
                <a:ea typeface="+mn-ea"/>
                <a:cs typeface="+mn-cs"/>
              </a:rPr>
              <a:t> like test scores, private. You have to have an account to use any of the </a:t>
            </a:r>
            <a:r>
              <a:rPr lang="en-US" sz="1200" kern="1200" dirty="0">
                <a:solidFill>
                  <a:schemeClr val="tx1"/>
                </a:solidFill>
                <a:latin typeface="+mn-lt"/>
                <a:ea typeface="+mn-ea"/>
                <a:cs typeface="+mn-cs"/>
              </a:rPr>
              <a:t>to tutorials, tests, or eBooks in Learning Express Library.</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on Register.</a:t>
            </a:r>
            <a:r>
              <a:rPr lang="en-US" sz="1200" b="1" kern="1200" baseline="0" dirty="0">
                <a:solidFill>
                  <a:schemeClr val="tx1"/>
                </a:solidFill>
                <a:latin typeface="+mn-lt"/>
                <a:ea typeface="+mn-ea"/>
                <a:cs typeface="+mn-cs"/>
              </a:rPr>
              <a:t> (second image is the pop up that will appear when you click Register)</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Once you have registered for an account, you will have access to all the resources available in Learning Express Library and your progress as you take tests and courses will be saved. There is an option to</a:t>
            </a:r>
            <a:r>
              <a:rPr lang="en-US" sz="1200" kern="1200" baseline="0" dirty="0">
                <a:solidFill>
                  <a:schemeClr val="tx1"/>
                </a:solidFill>
                <a:latin typeface="+mn-lt"/>
                <a:ea typeface="+mn-ea"/>
                <a:cs typeface="+mn-cs"/>
              </a:rPr>
              <a:t> register with a username, since not everyone has an email account.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Once you’re registered, click on the Learning Center of your choice. Today we’ll be looking at the GED Test Prep Center.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2595EA-3ABE-478F-A94B-508415A874D3}" type="slidenum">
              <a:rPr lang="en-US" smtClean="0"/>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1" kern="1200" dirty="0">
                <a:solidFill>
                  <a:schemeClr val="tx1"/>
                </a:solidFill>
                <a:latin typeface="+mn-lt"/>
                <a:ea typeface="+mn-ea"/>
                <a:cs typeface="+mn-cs"/>
              </a:rPr>
              <a:t>Exam 1 Demonstration</a:t>
            </a:r>
            <a:endParaRPr lang="en-US" sz="1200" i="1" kern="1200" dirty="0">
              <a:solidFill>
                <a:schemeClr val="tx1"/>
              </a:solidFill>
              <a:latin typeface="+mn-lt"/>
              <a:ea typeface="+mn-ea"/>
              <a:cs typeface="+mn-cs"/>
            </a:endParaRPr>
          </a:p>
          <a:p>
            <a:r>
              <a:rPr lang="en-US" sz="1200" u="none" strike="noStrike"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0" kern="1200" dirty="0">
                <a:solidFill>
                  <a:schemeClr val="tx1"/>
                </a:solidFill>
                <a:latin typeface="+mn-lt"/>
                <a:ea typeface="+mn-ea"/>
                <a:cs typeface="+mn-cs"/>
              </a:rPr>
              <a:t>Here</a:t>
            </a:r>
            <a:r>
              <a:rPr lang="en-US" sz="1200" b="0" kern="1200" baseline="0" dirty="0">
                <a:solidFill>
                  <a:schemeClr val="tx1"/>
                </a:solidFill>
                <a:latin typeface="+mn-lt"/>
                <a:ea typeface="+mn-ea"/>
                <a:cs typeface="+mn-cs"/>
              </a:rPr>
              <a:t> you’ll see the different options in this Learning Center. Let’s look at our test options. </a:t>
            </a:r>
          </a:p>
          <a:p>
            <a:endParaRPr lang="en-US" sz="1200" b="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Click on Practice for Your GED Test.  </a:t>
            </a:r>
          </a:p>
          <a:p>
            <a:endParaRPr lang="en-US" sz="1200" b="1" kern="1200" dirty="0">
              <a:solidFill>
                <a:schemeClr val="tx1"/>
              </a:solidFill>
              <a:latin typeface="+mn-lt"/>
              <a:ea typeface="+mn-ea"/>
              <a:cs typeface="+mn-cs"/>
            </a:endParaRP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2595EA-3ABE-478F-A94B-508415A874D3}" type="slidenum">
              <a:rPr lang="en-US" smtClean="0"/>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left sidebar shows all of the Learning Center options as well—with the different subjects of practice tests available. Here, Language Arts is the default first option. Click on the other subjects to see those options.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Within the Language Arts subject, there are 2 topics: Reading or Writing. Click there to change topics.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You’ll see the options listed</a:t>
            </a:r>
            <a:r>
              <a:rPr lang="en-US" sz="1200" kern="1200" baseline="0" dirty="0">
                <a:solidFill>
                  <a:schemeClr val="tx1"/>
                </a:solidFill>
                <a:latin typeface="+mn-lt"/>
                <a:ea typeface="+mn-ea"/>
                <a:cs typeface="+mn-cs"/>
              </a:rPr>
              <a:t> below. You’d click on Launch to start the test, tutorial or e-book. Let’s look at the Reading Practice Exam. </a:t>
            </a:r>
            <a:endParaRPr lang="en-US" sz="1200" kern="1200" dirty="0">
              <a:solidFill>
                <a:schemeClr val="tx1"/>
              </a:solidFill>
              <a:latin typeface="+mn-lt"/>
              <a:ea typeface="+mn-ea"/>
              <a:cs typeface="+mn-cs"/>
            </a:endParaRP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2595EA-3ABE-478F-A94B-508415A874D3}" type="slidenum">
              <a:rPr lang="en-US" smtClean="0"/>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Like all tests,</a:t>
            </a:r>
            <a:r>
              <a:rPr lang="en-US" sz="1200" kern="1200" baseline="0" dirty="0">
                <a:solidFill>
                  <a:schemeClr val="tx1"/>
                </a:solidFill>
                <a:latin typeface="+mn-lt"/>
                <a:ea typeface="+mn-ea"/>
                <a:cs typeface="+mn-cs"/>
              </a:rPr>
              <a:t> there’s an instruction page. You also </a:t>
            </a:r>
            <a:r>
              <a:rPr lang="en-US" sz="1200" kern="1200" dirty="0">
                <a:solidFill>
                  <a:schemeClr val="tx1"/>
                </a:solidFill>
                <a:latin typeface="+mn-lt"/>
                <a:ea typeface="+mn-ea"/>
                <a:cs typeface="+mn-cs"/>
              </a:rPr>
              <a:t>choose the Test Mode on the right.  </a:t>
            </a:r>
          </a:p>
          <a:p>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Leaner mode you can view the answers to the questions as you go, so it’s more of a study tool.  In </a:t>
            </a:r>
          </a:p>
          <a:p>
            <a:pPr marL="171450" indent="-171450">
              <a:buFont typeface="Arial" panose="020B0604020202020204" pitchFamily="34" charset="0"/>
              <a:buChar char="•"/>
            </a:pPr>
            <a:r>
              <a:rPr lang="en-US" sz="1200" kern="1200" dirty="0">
                <a:solidFill>
                  <a:schemeClr val="tx1"/>
                </a:solidFill>
                <a:latin typeface="+mn-lt"/>
                <a:ea typeface="+mn-ea"/>
                <a:cs typeface="+mn-cs"/>
              </a:rPr>
              <a:t>practice mode lets</a:t>
            </a:r>
            <a:r>
              <a:rPr lang="en-US" sz="1200" kern="1200" baseline="0" dirty="0">
                <a:solidFill>
                  <a:schemeClr val="tx1"/>
                </a:solidFill>
                <a:latin typeface="+mn-lt"/>
                <a:ea typeface="+mn-ea"/>
                <a:cs typeface="+mn-cs"/>
              </a:rPr>
              <a:t> you </a:t>
            </a:r>
            <a:r>
              <a:rPr lang="en-US" sz="1200" kern="1200" dirty="0">
                <a:solidFill>
                  <a:schemeClr val="tx1"/>
                </a:solidFill>
                <a:latin typeface="+mn-lt"/>
                <a:ea typeface="+mn-ea"/>
                <a:cs typeface="+mn-cs"/>
              </a:rPr>
              <a:t>see the answers after you have completed the test. There’s never a time limit in practice mode. </a:t>
            </a:r>
          </a:p>
          <a:p>
            <a:pPr marL="171450" indent="-171450">
              <a:buFont typeface="Arial" panose="020B0604020202020204" pitchFamily="34" charset="0"/>
              <a:buChar char="•"/>
            </a:pPr>
            <a:r>
              <a:rPr lang="en-US" sz="1200" kern="1200" dirty="0">
                <a:solidFill>
                  <a:schemeClr val="tx1"/>
                </a:solidFill>
                <a:latin typeface="+mn-lt"/>
                <a:ea typeface="+mn-ea"/>
                <a:cs typeface="+mn-cs"/>
              </a:rPr>
              <a:t>simulation mode is</a:t>
            </a:r>
            <a:r>
              <a:rPr lang="en-US" sz="1200" kern="1200" baseline="0" dirty="0">
                <a:solidFill>
                  <a:schemeClr val="tx1"/>
                </a:solidFill>
                <a:latin typeface="+mn-lt"/>
                <a:ea typeface="+mn-ea"/>
                <a:cs typeface="+mn-cs"/>
              </a:rPr>
              <a:t> most </a:t>
            </a:r>
            <a:r>
              <a:rPr lang="en-US" sz="1200" kern="1200" dirty="0">
                <a:solidFill>
                  <a:schemeClr val="tx1"/>
                </a:solidFill>
                <a:latin typeface="+mn-lt"/>
                <a:ea typeface="+mn-ea"/>
                <a:cs typeface="+mn-cs"/>
              </a:rPr>
              <a:t>like taking the real test, so the test will stop when the timer runs out.</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Pick your option and click Start Test.  For this example, we will take the test in </a:t>
            </a:r>
            <a:r>
              <a:rPr lang="en-US" sz="1200" b="1" i="1" kern="1200" dirty="0">
                <a:solidFill>
                  <a:schemeClr val="tx1"/>
                </a:solidFill>
                <a:latin typeface="+mn-lt"/>
                <a:ea typeface="+mn-ea"/>
                <a:cs typeface="+mn-cs"/>
              </a:rPr>
              <a:t>learner mode</a:t>
            </a:r>
            <a:r>
              <a:rPr lang="en-US" sz="1200" kern="1200" dirty="0">
                <a:solidFill>
                  <a:schemeClr val="tx1"/>
                </a:solidFill>
                <a:latin typeface="+mn-lt"/>
                <a:ea typeface="+mn-ea"/>
                <a:cs typeface="+mn-cs"/>
              </a:rPr>
              <a:t>.  </a:t>
            </a:r>
            <a:endParaRPr lang="en-US" sz="1200" b="1" kern="1200" dirty="0">
              <a:solidFill>
                <a:schemeClr val="tx1"/>
              </a:solidFill>
              <a:latin typeface="+mn-lt"/>
              <a:ea typeface="+mn-ea"/>
              <a:cs typeface="+mn-cs"/>
            </a:endParaRP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2595EA-3ABE-478F-A94B-508415A874D3}" type="slidenum">
              <a:rPr lang="en-US" smtClean="0"/>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1/9/2017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1/9/2017</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1/9/2017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1/9/2017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57200" y="2401888"/>
            <a:ext cx="8458200" cy="1470025"/>
          </a:xfrm>
        </p:spPr>
        <p:txBody>
          <a:bodyPr/>
          <a:lstStyle/>
          <a:p>
            <a:pPr eaLnBrk="1" hangingPunct="1"/>
            <a:r>
              <a:rPr lang="en-US" dirty="0"/>
              <a:t>Learning Express Library</a:t>
            </a:r>
          </a:p>
        </p:txBody>
      </p:sp>
      <p:sp>
        <p:nvSpPr>
          <p:cNvPr id="5123" name="Subtitle 2"/>
          <p:cNvSpPr>
            <a:spLocks noGrp="1"/>
          </p:cNvSpPr>
          <p:nvPr>
            <p:ph type="subTitle" idx="1"/>
          </p:nvPr>
        </p:nvSpPr>
        <p:spPr>
          <a:xfrm>
            <a:off x="457200" y="4114800"/>
            <a:ext cx="4953000" cy="1752600"/>
          </a:xfrm>
        </p:spPr>
        <p:txBody>
          <a:bodyPr/>
          <a:lstStyle/>
          <a:p>
            <a:pPr marL="63500" eaLnBrk="1" hangingPunct="1"/>
            <a:r>
              <a:rPr lang="en-US" dirty="0"/>
              <a:t>Cindy Cooley &amp; </a:t>
            </a:r>
            <a:r>
              <a:rPr lang="en-US" dirty="0" err="1"/>
              <a:t>Atina</a:t>
            </a:r>
            <a:r>
              <a:rPr lang="en-US" dirty="0"/>
              <a:t> Jones</a:t>
            </a:r>
          </a:p>
          <a:p>
            <a:pPr marL="63500" eaLnBrk="1" hangingPunct="1"/>
            <a:r>
              <a:rPr lang="en-US" dirty="0"/>
              <a:t>Cordova High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4"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5" name="Rectangle 6"/>
          <p:cNvSpPr>
            <a:spLocks noChangeArrowheads="1"/>
          </p:cNvSpPr>
          <p:nvPr/>
        </p:nvSpPr>
        <p:spPr bwMode="auto">
          <a:xfrm>
            <a:off x="0" y="3867150"/>
            <a:ext cx="9144000" cy="0"/>
          </a:xfrm>
          <a:prstGeom prst="rect">
            <a:avLst/>
          </a:prstGeom>
          <a:noFill/>
          <a:ln w="9525">
            <a:noFill/>
            <a:miter lim="800000"/>
            <a:headEnd/>
            <a:tailEnd/>
          </a:ln>
        </p:spPr>
        <p:txBody>
          <a:bodyPr wrap="none" anchor="ctr">
            <a:spAutoFit/>
          </a:bodyPr>
          <a:lstStyle/>
          <a:p>
            <a:endParaRPr lang="en-US"/>
          </a:p>
        </p:txBody>
      </p:sp>
      <p:sp>
        <p:nvSpPr>
          <p:cNvPr id="7176" name="Title 1"/>
          <p:cNvSpPr>
            <a:spLocks noGrp="1"/>
          </p:cNvSpPr>
          <p:nvPr>
            <p:ph type="title"/>
          </p:nvPr>
        </p:nvSpPr>
        <p:spPr>
          <a:xfrm>
            <a:off x="457200" y="457200"/>
            <a:ext cx="8229600" cy="1066800"/>
          </a:xfrm>
        </p:spPr>
        <p:txBody>
          <a:bodyPr/>
          <a:lstStyle/>
          <a:p>
            <a:pPr eaLnBrk="1" hangingPunct="1"/>
            <a:r>
              <a:rPr lang="en-US" dirty="0"/>
              <a:t>Exam Demonstration</a:t>
            </a:r>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6"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7" name="Rectangle 5"/>
          <p:cNvSpPr>
            <a:spLocks noChangeArrowheads="1"/>
          </p:cNvSpPr>
          <p:nvPr/>
        </p:nvSpPr>
        <p:spPr bwMode="auto">
          <a:xfrm>
            <a:off x="0" y="2743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 name="Picture 9"/>
          <p:cNvPicPr/>
          <p:nvPr/>
        </p:nvPicPr>
        <p:blipFill>
          <a:blip r:embed="rId3" cstate="print"/>
          <a:srcRect/>
          <a:stretch>
            <a:fillRect/>
          </a:stretch>
        </p:blipFill>
        <p:spPr bwMode="auto">
          <a:xfrm>
            <a:off x="1066800" y="1981200"/>
            <a:ext cx="6962775" cy="527799"/>
          </a:xfrm>
          <a:prstGeom prst="rect">
            <a:avLst/>
          </a:prstGeom>
          <a:noFill/>
          <a:ln w="9525">
            <a:noFill/>
            <a:miter lim="800000"/>
            <a:headEnd/>
            <a:tailEnd/>
          </a:ln>
        </p:spPr>
      </p:pic>
      <p:pic>
        <p:nvPicPr>
          <p:cNvPr id="12" name="Picture 11"/>
          <p:cNvPicPr/>
          <p:nvPr/>
        </p:nvPicPr>
        <p:blipFill>
          <a:blip r:embed="rId4" cstate="print"/>
          <a:srcRect/>
          <a:stretch>
            <a:fillRect/>
          </a:stretch>
        </p:blipFill>
        <p:spPr bwMode="auto">
          <a:xfrm>
            <a:off x="1423307" y="2971800"/>
            <a:ext cx="6272893" cy="2895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4"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5" name="Rectangle 6"/>
          <p:cNvSpPr>
            <a:spLocks noChangeArrowheads="1"/>
          </p:cNvSpPr>
          <p:nvPr/>
        </p:nvSpPr>
        <p:spPr bwMode="auto">
          <a:xfrm>
            <a:off x="0" y="3867150"/>
            <a:ext cx="9144000" cy="0"/>
          </a:xfrm>
          <a:prstGeom prst="rect">
            <a:avLst/>
          </a:prstGeom>
          <a:noFill/>
          <a:ln w="9525">
            <a:noFill/>
            <a:miter lim="800000"/>
            <a:headEnd/>
            <a:tailEnd/>
          </a:ln>
        </p:spPr>
        <p:txBody>
          <a:bodyPr wrap="none" anchor="ctr">
            <a:spAutoFit/>
          </a:bodyPr>
          <a:lstStyle/>
          <a:p>
            <a:endParaRPr lang="en-US"/>
          </a:p>
        </p:txBody>
      </p:sp>
      <p:sp>
        <p:nvSpPr>
          <p:cNvPr id="7176" name="Title 1"/>
          <p:cNvSpPr>
            <a:spLocks noGrp="1"/>
          </p:cNvSpPr>
          <p:nvPr>
            <p:ph type="title"/>
          </p:nvPr>
        </p:nvSpPr>
        <p:spPr>
          <a:xfrm>
            <a:off x="457200" y="457200"/>
            <a:ext cx="8229600" cy="1066800"/>
          </a:xfrm>
        </p:spPr>
        <p:txBody>
          <a:bodyPr/>
          <a:lstStyle/>
          <a:p>
            <a:pPr eaLnBrk="1" hangingPunct="1"/>
            <a:r>
              <a:rPr lang="en-US" dirty="0"/>
              <a:t>Exam Demonstration</a:t>
            </a:r>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6"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7" name="Rectangle 5"/>
          <p:cNvSpPr>
            <a:spLocks noChangeArrowheads="1"/>
          </p:cNvSpPr>
          <p:nvPr/>
        </p:nvSpPr>
        <p:spPr bwMode="auto">
          <a:xfrm>
            <a:off x="0" y="2743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 name="Picture 9"/>
          <p:cNvPicPr/>
          <p:nvPr/>
        </p:nvPicPr>
        <p:blipFill>
          <a:blip r:embed="rId3" cstate="print"/>
          <a:srcRect l="1091"/>
          <a:stretch>
            <a:fillRect/>
          </a:stretch>
        </p:blipFill>
        <p:spPr bwMode="auto">
          <a:xfrm>
            <a:off x="1143000" y="1905000"/>
            <a:ext cx="6908346" cy="255834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4"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5" name="Rectangle 6"/>
          <p:cNvSpPr>
            <a:spLocks noChangeArrowheads="1"/>
          </p:cNvSpPr>
          <p:nvPr/>
        </p:nvSpPr>
        <p:spPr bwMode="auto">
          <a:xfrm>
            <a:off x="0" y="3867150"/>
            <a:ext cx="9144000" cy="0"/>
          </a:xfrm>
          <a:prstGeom prst="rect">
            <a:avLst/>
          </a:prstGeom>
          <a:noFill/>
          <a:ln w="9525">
            <a:noFill/>
            <a:miter lim="800000"/>
            <a:headEnd/>
            <a:tailEnd/>
          </a:ln>
        </p:spPr>
        <p:txBody>
          <a:bodyPr wrap="none" anchor="ctr">
            <a:spAutoFit/>
          </a:bodyPr>
          <a:lstStyle/>
          <a:p>
            <a:endParaRPr lang="en-US"/>
          </a:p>
        </p:txBody>
      </p:sp>
      <p:sp>
        <p:nvSpPr>
          <p:cNvPr id="7176" name="Title 1"/>
          <p:cNvSpPr>
            <a:spLocks noGrp="1"/>
          </p:cNvSpPr>
          <p:nvPr>
            <p:ph type="title"/>
          </p:nvPr>
        </p:nvSpPr>
        <p:spPr>
          <a:xfrm>
            <a:off x="457200" y="457200"/>
            <a:ext cx="8229600" cy="1066800"/>
          </a:xfrm>
        </p:spPr>
        <p:txBody>
          <a:bodyPr/>
          <a:lstStyle/>
          <a:p>
            <a:pPr eaLnBrk="1" hangingPunct="1"/>
            <a:r>
              <a:rPr lang="en-US" dirty="0"/>
              <a:t>Score Report</a:t>
            </a:r>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6"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7" name="Rectangle 5"/>
          <p:cNvSpPr>
            <a:spLocks noChangeArrowheads="1"/>
          </p:cNvSpPr>
          <p:nvPr/>
        </p:nvSpPr>
        <p:spPr bwMode="auto">
          <a:xfrm>
            <a:off x="0" y="2743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747" y="1490662"/>
            <a:ext cx="747650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846" y="914400"/>
            <a:ext cx="7162800" cy="51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18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4"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5" name="Rectangle 6"/>
          <p:cNvSpPr>
            <a:spLocks noChangeArrowheads="1"/>
          </p:cNvSpPr>
          <p:nvPr/>
        </p:nvSpPr>
        <p:spPr bwMode="auto">
          <a:xfrm>
            <a:off x="0" y="3867150"/>
            <a:ext cx="9144000" cy="0"/>
          </a:xfrm>
          <a:prstGeom prst="rect">
            <a:avLst/>
          </a:prstGeom>
          <a:noFill/>
          <a:ln w="9525">
            <a:noFill/>
            <a:miter lim="800000"/>
            <a:headEnd/>
            <a:tailEnd/>
          </a:ln>
        </p:spPr>
        <p:txBody>
          <a:bodyPr wrap="none" anchor="ctr">
            <a:spAutoFit/>
          </a:bodyPr>
          <a:lstStyle/>
          <a:p>
            <a:endParaRPr lang="en-US"/>
          </a:p>
        </p:txBody>
      </p:sp>
      <p:sp>
        <p:nvSpPr>
          <p:cNvPr id="7176" name="Title 1"/>
          <p:cNvSpPr>
            <a:spLocks noGrp="1"/>
          </p:cNvSpPr>
          <p:nvPr>
            <p:ph type="title"/>
          </p:nvPr>
        </p:nvSpPr>
        <p:spPr>
          <a:xfrm>
            <a:off x="457200" y="457200"/>
            <a:ext cx="8229600" cy="1066800"/>
          </a:xfrm>
        </p:spPr>
        <p:txBody>
          <a:bodyPr/>
          <a:lstStyle/>
          <a:p>
            <a:pPr eaLnBrk="1" hangingPunct="1"/>
            <a:r>
              <a:rPr lang="en-US" dirty="0"/>
              <a:t>eBooks</a:t>
            </a:r>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6"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7" name="Rectangle 5"/>
          <p:cNvSpPr>
            <a:spLocks noChangeArrowheads="1"/>
          </p:cNvSpPr>
          <p:nvPr/>
        </p:nvSpPr>
        <p:spPr bwMode="auto">
          <a:xfrm>
            <a:off x="0" y="2743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6629400" cy="460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3" y="1362075"/>
            <a:ext cx="90869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801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4"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5" name="Rectangle 6"/>
          <p:cNvSpPr>
            <a:spLocks noChangeArrowheads="1"/>
          </p:cNvSpPr>
          <p:nvPr/>
        </p:nvSpPr>
        <p:spPr bwMode="auto">
          <a:xfrm>
            <a:off x="0" y="3867150"/>
            <a:ext cx="9144000" cy="0"/>
          </a:xfrm>
          <a:prstGeom prst="rect">
            <a:avLst/>
          </a:prstGeom>
          <a:noFill/>
          <a:ln w="9525">
            <a:noFill/>
            <a:miter lim="800000"/>
            <a:headEnd/>
            <a:tailEnd/>
          </a:ln>
        </p:spPr>
        <p:txBody>
          <a:bodyPr wrap="none" anchor="ctr">
            <a:spAutoFit/>
          </a:bodyPr>
          <a:lstStyle/>
          <a:p>
            <a:endParaRPr lang="en-US"/>
          </a:p>
        </p:txBody>
      </p:sp>
      <p:sp>
        <p:nvSpPr>
          <p:cNvPr id="7176" name="Title 1"/>
          <p:cNvSpPr>
            <a:spLocks noGrp="1"/>
          </p:cNvSpPr>
          <p:nvPr>
            <p:ph type="title"/>
          </p:nvPr>
        </p:nvSpPr>
        <p:spPr>
          <a:xfrm>
            <a:off x="457200" y="457200"/>
            <a:ext cx="8229600" cy="1066800"/>
          </a:xfrm>
        </p:spPr>
        <p:txBody>
          <a:bodyPr/>
          <a:lstStyle/>
          <a:p>
            <a:pPr eaLnBrk="1" hangingPunct="1"/>
            <a:r>
              <a:rPr lang="en-US" dirty="0"/>
              <a:t>My Center </a:t>
            </a:r>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6"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7" name="Rectangle 5"/>
          <p:cNvSpPr>
            <a:spLocks noChangeArrowheads="1"/>
          </p:cNvSpPr>
          <p:nvPr/>
        </p:nvSpPr>
        <p:spPr bwMode="auto">
          <a:xfrm>
            <a:off x="0" y="2743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 name="Picture 9"/>
          <p:cNvPicPr/>
          <p:nvPr/>
        </p:nvPicPr>
        <p:blipFill>
          <a:blip r:embed="rId3" cstate="print"/>
          <a:srcRect/>
          <a:stretch>
            <a:fillRect/>
          </a:stretch>
        </p:blipFill>
        <p:spPr bwMode="auto">
          <a:xfrm>
            <a:off x="1219200" y="1896658"/>
            <a:ext cx="6657975" cy="427554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a:t>Computer Skills Center </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881"/>
          <a:stretch/>
        </p:blipFill>
        <p:spPr bwMode="auto">
          <a:xfrm>
            <a:off x="304800" y="1752600"/>
            <a:ext cx="8686800" cy="451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91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4"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5" name="Rectangle 6"/>
          <p:cNvSpPr>
            <a:spLocks noChangeArrowheads="1"/>
          </p:cNvSpPr>
          <p:nvPr/>
        </p:nvSpPr>
        <p:spPr bwMode="auto">
          <a:xfrm>
            <a:off x="0" y="3867150"/>
            <a:ext cx="9144000" cy="0"/>
          </a:xfrm>
          <a:prstGeom prst="rect">
            <a:avLst/>
          </a:prstGeom>
          <a:noFill/>
          <a:ln w="9525">
            <a:noFill/>
            <a:miter lim="800000"/>
            <a:headEnd/>
            <a:tailEnd/>
          </a:ln>
        </p:spPr>
        <p:txBody>
          <a:bodyPr wrap="none" anchor="ctr">
            <a:spAutoFit/>
          </a:bodyPr>
          <a:lstStyle/>
          <a:p>
            <a:endParaRPr lang="en-US"/>
          </a:p>
        </p:txBody>
      </p:sp>
      <p:sp>
        <p:nvSpPr>
          <p:cNvPr id="7176" name="Title 1"/>
          <p:cNvSpPr>
            <a:spLocks noGrp="1"/>
          </p:cNvSpPr>
          <p:nvPr>
            <p:ph type="title"/>
          </p:nvPr>
        </p:nvSpPr>
        <p:spPr>
          <a:xfrm>
            <a:off x="381000" y="381000"/>
            <a:ext cx="8229600" cy="1066800"/>
          </a:xfrm>
        </p:spPr>
        <p:txBody>
          <a:bodyPr/>
          <a:lstStyle/>
          <a:p>
            <a:pPr eaLnBrk="1" hangingPunct="1"/>
            <a:r>
              <a:rPr lang="en-US" dirty="0"/>
              <a:t>Popular Software Tutorials</a:t>
            </a:r>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6"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7" name="Rectangle 5"/>
          <p:cNvSpPr>
            <a:spLocks noChangeArrowheads="1"/>
          </p:cNvSpPr>
          <p:nvPr/>
        </p:nvSpPr>
        <p:spPr bwMode="auto">
          <a:xfrm>
            <a:off x="0" y="2743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49450"/>
            <a:ext cx="7315200" cy="52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89"/>
          <a:stretch/>
        </p:blipFill>
        <p:spPr bwMode="auto">
          <a:xfrm>
            <a:off x="381000" y="838200"/>
            <a:ext cx="8151813" cy="571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8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57200"/>
            <a:ext cx="8229600" cy="1066800"/>
          </a:xfrm>
        </p:spPr>
        <p:txBody>
          <a:bodyPr/>
          <a:lstStyle/>
          <a:p>
            <a:pPr eaLnBrk="1" hangingPunct="1"/>
            <a:r>
              <a:rPr lang="en-US" dirty="0"/>
              <a:t>About Learning Express Library</a:t>
            </a:r>
          </a:p>
        </p:txBody>
      </p:sp>
      <p:sp>
        <p:nvSpPr>
          <p:cNvPr id="6147" name="Content Placeholder 2"/>
          <p:cNvSpPr>
            <a:spLocks noGrp="1"/>
          </p:cNvSpPr>
          <p:nvPr>
            <p:ph idx="1"/>
          </p:nvPr>
        </p:nvSpPr>
        <p:spPr>
          <a:xfrm>
            <a:off x="457200" y="1524000"/>
            <a:ext cx="8229600" cy="4800600"/>
          </a:xfrm>
        </p:spPr>
        <p:txBody>
          <a:bodyPr>
            <a:normAutofit/>
          </a:bodyPr>
          <a:lstStyle/>
          <a:p>
            <a:pPr lvl="0"/>
            <a:r>
              <a:rPr lang="en-US" sz="2400" dirty="0">
                <a:latin typeface="+mj-lt"/>
              </a:rPr>
              <a:t>Online practice test center</a:t>
            </a:r>
          </a:p>
          <a:p>
            <a:pPr lvl="0"/>
            <a:endParaRPr lang="en-US" sz="2400" dirty="0">
              <a:latin typeface="+mj-lt"/>
            </a:endParaRPr>
          </a:p>
          <a:p>
            <a:pPr lvl="0"/>
            <a:r>
              <a:rPr lang="en-US" sz="2400" dirty="0">
                <a:latin typeface="+mj-lt"/>
              </a:rPr>
              <a:t>Includes practice tests, courses, and eBooks</a:t>
            </a:r>
          </a:p>
          <a:p>
            <a:pPr lvl="0"/>
            <a:endParaRPr lang="en-US" sz="2400" dirty="0">
              <a:latin typeface="+mj-lt"/>
            </a:endParaRPr>
          </a:p>
          <a:p>
            <a:pPr lvl="0"/>
            <a:r>
              <a:rPr lang="en-US" sz="2400" dirty="0">
                <a:latin typeface="+mj-lt"/>
              </a:rPr>
              <a:t>Covers a variety of topics including:</a:t>
            </a:r>
          </a:p>
          <a:p>
            <a:pPr lvl="1"/>
            <a:r>
              <a:rPr lang="en-US" sz="2400" dirty="0">
                <a:latin typeface="+mj-lt"/>
              </a:rPr>
              <a:t>Math and reading skills for Grades 4 &amp; up </a:t>
            </a:r>
          </a:p>
          <a:p>
            <a:pPr lvl="1"/>
            <a:r>
              <a:rPr lang="en-US" sz="2400" dirty="0">
                <a:latin typeface="+mj-lt"/>
              </a:rPr>
              <a:t>College prep tests</a:t>
            </a:r>
          </a:p>
          <a:p>
            <a:pPr lvl="1"/>
            <a:r>
              <a:rPr lang="en-US" sz="2400" dirty="0">
                <a:latin typeface="+mj-lt"/>
              </a:rPr>
              <a:t>Career-based exams</a:t>
            </a:r>
          </a:p>
          <a:p>
            <a:pPr lvl="1"/>
            <a:r>
              <a:rPr lang="en-US" sz="2400" dirty="0">
                <a:latin typeface="+mj-lt"/>
              </a:rPr>
              <a:t>Citizenship exam prep</a:t>
            </a:r>
          </a:p>
          <a:p>
            <a:pPr lvl="1"/>
            <a:r>
              <a:rPr lang="en-US" sz="2400" dirty="0">
                <a:latin typeface="+mj-lt"/>
              </a:rPr>
              <a:t>Popular computer software </a:t>
            </a:r>
          </a:p>
          <a:p>
            <a:pPr lvl="1"/>
            <a:endParaRPr lang="en-US" sz="1900" dirty="0">
              <a:latin typeface="+mj-lt"/>
            </a:endParaRPr>
          </a:p>
          <a:p>
            <a:pPr eaLnBrk="1" hangingPunct="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t="2244" r="1457" b="3992"/>
          <a:stretch>
            <a:fillRect/>
          </a:stretch>
        </p:blipFill>
        <p:spPr bwMode="auto">
          <a:xfrm>
            <a:off x="762000" y="914399"/>
            <a:ext cx="7696200" cy="5693455"/>
          </a:xfrm>
          <a:prstGeom prst="rect">
            <a:avLst/>
          </a:prstGeom>
          <a:noFill/>
          <a:ln w="9525">
            <a:noFill/>
            <a:miter lim="800000"/>
            <a:headEnd/>
            <a:tailEnd/>
          </a:ln>
        </p:spPr>
      </p:pic>
    </p:spTree>
    <p:extLst>
      <p:ext uri="{BB962C8B-B14F-4D97-AF65-F5344CB8AC3E}">
        <p14:creationId xmlns:p14="http://schemas.microsoft.com/office/powerpoint/2010/main" val="564102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438400"/>
            <a:ext cx="8229600" cy="1066800"/>
          </a:xfrm>
        </p:spPr>
        <p:txBody>
          <a:bodyPr/>
          <a:lstStyle/>
          <a:p>
            <a:pPr algn="ctr" eaLnBrk="1" hangingPunct="1"/>
            <a:r>
              <a:rPr lang="en-US" dirty="0"/>
              <a:t>Questions?</a:t>
            </a:r>
          </a:p>
        </p:txBody>
      </p:sp>
      <p:sp>
        <p:nvSpPr>
          <p:cNvPr id="46083" name="Content Placeholder 2"/>
          <p:cNvSpPr>
            <a:spLocks noGrp="1"/>
          </p:cNvSpPr>
          <p:nvPr>
            <p:ph idx="1"/>
          </p:nvPr>
        </p:nvSpPr>
        <p:spPr>
          <a:xfrm>
            <a:off x="457200" y="4419600"/>
            <a:ext cx="8229600" cy="722313"/>
          </a:xfrm>
        </p:spPr>
        <p:txBody>
          <a:bodyPr/>
          <a:lstStyle/>
          <a:p>
            <a:pPr algn="ctr" eaLnBrk="1" hangingPunct="1">
              <a:buFont typeface="Georgia" pitchFamily="18" charset="0"/>
              <a:buNone/>
            </a:pPr>
            <a:r>
              <a:rPr lang="en-US"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57200"/>
            <a:ext cx="8229600" cy="1066800"/>
          </a:xfrm>
        </p:spPr>
        <p:txBody>
          <a:bodyPr/>
          <a:lstStyle/>
          <a:p>
            <a:pPr eaLnBrk="1" hangingPunct="1"/>
            <a:r>
              <a:rPr lang="en-US" dirty="0"/>
              <a:t>Today you’ll learn how to: </a:t>
            </a:r>
          </a:p>
        </p:txBody>
      </p:sp>
      <p:sp>
        <p:nvSpPr>
          <p:cNvPr id="6147" name="Content Placeholder 2"/>
          <p:cNvSpPr>
            <a:spLocks noGrp="1"/>
          </p:cNvSpPr>
          <p:nvPr>
            <p:ph idx="1"/>
          </p:nvPr>
        </p:nvSpPr>
        <p:spPr>
          <a:xfrm>
            <a:off x="457200" y="1676400"/>
            <a:ext cx="8229600" cy="4800600"/>
          </a:xfrm>
        </p:spPr>
        <p:txBody>
          <a:bodyPr/>
          <a:lstStyle/>
          <a:p>
            <a:pPr lvl="0"/>
            <a:r>
              <a:rPr lang="en-US" dirty="0"/>
              <a:t>Register for a free account </a:t>
            </a:r>
          </a:p>
          <a:p>
            <a:pPr lvl="0"/>
            <a:endParaRPr lang="en-US" dirty="0"/>
          </a:p>
          <a:p>
            <a:pPr lvl="0"/>
            <a:r>
              <a:rPr lang="en-US" dirty="0"/>
              <a:t>Take an exam </a:t>
            </a:r>
          </a:p>
          <a:p>
            <a:pPr marL="109728" lvl="0" indent="0">
              <a:buNone/>
            </a:pPr>
            <a:endParaRPr lang="en-US" dirty="0"/>
          </a:p>
          <a:p>
            <a:pPr lvl="0"/>
            <a:r>
              <a:rPr lang="en-US" dirty="0"/>
              <a:t>Download an e-book </a:t>
            </a:r>
          </a:p>
          <a:p>
            <a:pPr lvl="0"/>
            <a:endParaRPr lang="en-US" dirty="0"/>
          </a:p>
          <a:p>
            <a:pPr lvl="0"/>
            <a:r>
              <a:rPr lang="en-US" dirty="0"/>
              <a:t>Take a tutorial</a:t>
            </a:r>
          </a:p>
          <a:p>
            <a:pPr eaLnBrk="1" hangingPunct="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4"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5" name="Rectangle 6"/>
          <p:cNvSpPr>
            <a:spLocks noChangeArrowheads="1"/>
          </p:cNvSpPr>
          <p:nvPr/>
        </p:nvSpPr>
        <p:spPr bwMode="auto">
          <a:xfrm>
            <a:off x="0" y="3867150"/>
            <a:ext cx="9144000" cy="0"/>
          </a:xfrm>
          <a:prstGeom prst="rect">
            <a:avLst/>
          </a:prstGeom>
          <a:noFill/>
          <a:ln w="9525">
            <a:noFill/>
            <a:miter lim="800000"/>
            <a:headEnd/>
            <a:tailEnd/>
          </a:ln>
        </p:spPr>
        <p:txBody>
          <a:bodyPr wrap="none" anchor="ctr">
            <a:spAutoFit/>
          </a:bodyPr>
          <a:lstStyle/>
          <a:p>
            <a:endParaRPr lang="en-US"/>
          </a:p>
        </p:txBody>
      </p:sp>
      <p:sp>
        <p:nvSpPr>
          <p:cNvPr id="7176" name="Title 1"/>
          <p:cNvSpPr>
            <a:spLocks noGrp="1"/>
          </p:cNvSpPr>
          <p:nvPr>
            <p:ph type="title"/>
          </p:nvPr>
        </p:nvSpPr>
        <p:spPr>
          <a:xfrm>
            <a:off x="457200" y="457200"/>
            <a:ext cx="8229600" cy="1066800"/>
          </a:xfrm>
        </p:spPr>
        <p:txBody>
          <a:bodyPr/>
          <a:lstStyle/>
          <a:p>
            <a:pPr eaLnBrk="1" hangingPunct="1"/>
            <a:r>
              <a:rPr lang="en-US" dirty="0"/>
              <a:t>Start at the CHS Library Site</a:t>
            </a:r>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6"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7" name="Rectangle 5"/>
          <p:cNvSpPr>
            <a:spLocks noChangeArrowheads="1"/>
          </p:cNvSpPr>
          <p:nvPr/>
        </p:nvSpPr>
        <p:spPr bwMode="auto">
          <a:xfrm>
            <a:off x="0" y="2743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 name="Picture 1"/>
          <p:cNvPicPr>
            <a:picLocks noChangeAspect="1"/>
          </p:cNvPicPr>
          <p:nvPr/>
        </p:nvPicPr>
        <p:blipFill rotWithShape="1">
          <a:blip r:embed="rId3"/>
          <a:srcRect l="18000" t="15333" r="20500" b="14444"/>
          <a:stretch/>
        </p:blipFill>
        <p:spPr>
          <a:xfrm>
            <a:off x="457200" y="1809750"/>
            <a:ext cx="6406587" cy="4114800"/>
          </a:xfrm>
          <a:prstGeom prst="rect">
            <a:avLst/>
          </a:prstGeom>
        </p:spPr>
      </p:pic>
      <p:sp>
        <p:nvSpPr>
          <p:cNvPr id="3" name="TextBox 2"/>
          <p:cNvSpPr txBox="1"/>
          <p:nvPr/>
        </p:nvSpPr>
        <p:spPr>
          <a:xfrm>
            <a:off x="6248400" y="2992509"/>
            <a:ext cx="1600200" cy="2031325"/>
          </a:xfrm>
          <a:prstGeom prst="rect">
            <a:avLst/>
          </a:prstGeom>
          <a:noFill/>
        </p:spPr>
        <p:txBody>
          <a:bodyPr wrap="square" rtlCol="0">
            <a:spAutoFit/>
          </a:bodyPr>
          <a:lstStyle/>
          <a:p>
            <a:r>
              <a:rPr lang="en-US" dirty="0"/>
              <a:t>Mouse over </a:t>
            </a:r>
            <a:r>
              <a:rPr lang="en-US" b="1" i="1" dirty="0"/>
              <a:t>Online Resources </a:t>
            </a:r>
            <a:r>
              <a:rPr lang="en-US" dirty="0"/>
              <a:t>and click on </a:t>
            </a:r>
            <a:r>
              <a:rPr lang="en-US" b="1" i="1" dirty="0"/>
              <a:t>Learning Express Library</a:t>
            </a:r>
            <a:r>
              <a:rPr lang="en-US" dirty="0"/>
              <a:t>.</a:t>
            </a:r>
          </a:p>
        </p:txBody>
      </p:sp>
      <p:cxnSp>
        <p:nvCxnSpPr>
          <p:cNvPr id="5" name="Straight Arrow Connector 4"/>
          <p:cNvCxnSpPr/>
          <p:nvPr/>
        </p:nvCxnSpPr>
        <p:spPr>
          <a:xfrm flipH="1" flipV="1">
            <a:off x="4267200" y="2743200"/>
            <a:ext cx="19812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343400" y="4438650"/>
            <a:ext cx="1905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4"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5" name="Rectangle 6"/>
          <p:cNvSpPr>
            <a:spLocks noChangeArrowheads="1"/>
          </p:cNvSpPr>
          <p:nvPr/>
        </p:nvSpPr>
        <p:spPr bwMode="auto">
          <a:xfrm>
            <a:off x="0" y="3867150"/>
            <a:ext cx="9144000" cy="0"/>
          </a:xfrm>
          <a:prstGeom prst="rect">
            <a:avLst/>
          </a:prstGeom>
          <a:noFill/>
          <a:ln w="9525">
            <a:noFill/>
            <a:miter lim="800000"/>
            <a:headEnd/>
            <a:tailEnd/>
          </a:ln>
        </p:spPr>
        <p:txBody>
          <a:bodyPr wrap="none" anchor="ctr">
            <a:spAutoFit/>
          </a:bodyPr>
          <a:lstStyle/>
          <a:p>
            <a:endParaRPr lang="en-US"/>
          </a:p>
        </p:txBody>
      </p:sp>
      <p:sp>
        <p:nvSpPr>
          <p:cNvPr id="7176" name="Title 1"/>
          <p:cNvSpPr>
            <a:spLocks noGrp="1"/>
          </p:cNvSpPr>
          <p:nvPr>
            <p:ph type="title"/>
          </p:nvPr>
        </p:nvSpPr>
        <p:spPr>
          <a:xfrm>
            <a:off x="457200" y="457200"/>
            <a:ext cx="8229600" cy="1066800"/>
          </a:xfrm>
        </p:spPr>
        <p:txBody>
          <a:bodyPr/>
          <a:lstStyle/>
          <a:p>
            <a:pPr eaLnBrk="1" hangingPunct="1"/>
            <a:r>
              <a:rPr lang="en-US" dirty="0"/>
              <a:t>Learning Centers</a:t>
            </a:r>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6"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7" name="Rectangle 5"/>
          <p:cNvSpPr>
            <a:spLocks noChangeArrowheads="1"/>
          </p:cNvSpPr>
          <p:nvPr/>
        </p:nvSpPr>
        <p:spPr bwMode="auto">
          <a:xfrm>
            <a:off x="0" y="2743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1" name="Picture 2"/>
          <p:cNvPicPr>
            <a:picLocks noChangeAspect="1" noChangeArrowheads="1"/>
          </p:cNvPicPr>
          <p:nvPr/>
        </p:nvPicPr>
        <p:blipFill>
          <a:blip r:embed="rId3" cstate="print"/>
          <a:srcRect t="2244" r="1457" b="3992"/>
          <a:stretch>
            <a:fillRect/>
          </a:stretch>
        </p:blipFill>
        <p:spPr bwMode="auto">
          <a:xfrm>
            <a:off x="926275" y="1282535"/>
            <a:ext cx="7232073" cy="534983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4"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5" name="Rectangle 6"/>
          <p:cNvSpPr>
            <a:spLocks noChangeArrowheads="1"/>
          </p:cNvSpPr>
          <p:nvPr/>
        </p:nvSpPr>
        <p:spPr bwMode="auto">
          <a:xfrm>
            <a:off x="0" y="3867150"/>
            <a:ext cx="9144000" cy="0"/>
          </a:xfrm>
          <a:prstGeom prst="rect">
            <a:avLst/>
          </a:prstGeom>
          <a:noFill/>
          <a:ln w="9525">
            <a:noFill/>
            <a:miter lim="800000"/>
            <a:headEnd/>
            <a:tailEnd/>
          </a:ln>
        </p:spPr>
        <p:txBody>
          <a:bodyPr wrap="none" anchor="ctr">
            <a:spAutoFit/>
          </a:bodyPr>
          <a:lstStyle/>
          <a:p>
            <a:endParaRPr lang="en-US"/>
          </a:p>
        </p:txBody>
      </p:sp>
      <p:sp>
        <p:nvSpPr>
          <p:cNvPr id="7176" name="Title 1"/>
          <p:cNvSpPr>
            <a:spLocks noGrp="1"/>
          </p:cNvSpPr>
          <p:nvPr>
            <p:ph type="title"/>
          </p:nvPr>
        </p:nvSpPr>
        <p:spPr>
          <a:xfrm>
            <a:off x="457200" y="457200"/>
            <a:ext cx="8229600" cy="1066800"/>
          </a:xfrm>
        </p:spPr>
        <p:txBody>
          <a:bodyPr/>
          <a:lstStyle/>
          <a:p>
            <a:pPr eaLnBrk="1" hangingPunct="1"/>
            <a:r>
              <a:rPr lang="en-US" dirty="0"/>
              <a:t>Register for an account</a:t>
            </a:r>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6"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7" name="Rectangle 5"/>
          <p:cNvSpPr>
            <a:spLocks noChangeArrowheads="1"/>
          </p:cNvSpPr>
          <p:nvPr/>
        </p:nvSpPr>
        <p:spPr bwMode="auto">
          <a:xfrm>
            <a:off x="0" y="2743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1" name="Picture 10"/>
          <p:cNvPicPr/>
          <p:nvPr/>
        </p:nvPicPr>
        <p:blipFill>
          <a:blip r:embed="rId3" cstate="print"/>
          <a:srcRect/>
          <a:stretch>
            <a:fillRect/>
          </a:stretch>
        </p:blipFill>
        <p:spPr bwMode="auto">
          <a:xfrm>
            <a:off x="1605597" y="1676400"/>
            <a:ext cx="5932805" cy="1327785"/>
          </a:xfrm>
          <a:prstGeom prst="rect">
            <a:avLst/>
          </a:prstGeom>
          <a:noFill/>
          <a:ln w="9525">
            <a:noFill/>
            <a:miter lim="800000"/>
            <a:headEnd/>
            <a:tailEnd/>
          </a:ln>
        </p:spPr>
      </p:pic>
      <p:pic>
        <p:nvPicPr>
          <p:cNvPr id="12" name="Picture 11"/>
          <p:cNvPicPr/>
          <p:nvPr/>
        </p:nvPicPr>
        <p:blipFill>
          <a:blip r:embed="rId4" cstate="print"/>
          <a:srcRect/>
          <a:stretch>
            <a:fillRect/>
          </a:stretch>
        </p:blipFill>
        <p:spPr bwMode="auto">
          <a:xfrm>
            <a:off x="3024868" y="3429000"/>
            <a:ext cx="3094264" cy="306204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4"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5" name="Rectangle 6"/>
          <p:cNvSpPr>
            <a:spLocks noChangeArrowheads="1"/>
          </p:cNvSpPr>
          <p:nvPr/>
        </p:nvSpPr>
        <p:spPr bwMode="auto">
          <a:xfrm>
            <a:off x="0" y="3867150"/>
            <a:ext cx="9144000" cy="0"/>
          </a:xfrm>
          <a:prstGeom prst="rect">
            <a:avLst/>
          </a:prstGeom>
          <a:noFill/>
          <a:ln w="9525">
            <a:noFill/>
            <a:miter lim="800000"/>
            <a:headEnd/>
            <a:tailEnd/>
          </a:ln>
        </p:spPr>
        <p:txBody>
          <a:bodyPr wrap="none" anchor="ctr">
            <a:spAutoFit/>
          </a:bodyPr>
          <a:lstStyle/>
          <a:p>
            <a:endParaRPr lang="en-US"/>
          </a:p>
        </p:txBody>
      </p:sp>
      <p:sp>
        <p:nvSpPr>
          <p:cNvPr id="7176" name="Title 1"/>
          <p:cNvSpPr>
            <a:spLocks noGrp="1"/>
          </p:cNvSpPr>
          <p:nvPr>
            <p:ph type="title"/>
          </p:nvPr>
        </p:nvSpPr>
        <p:spPr>
          <a:xfrm>
            <a:off x="457200" y="457200"/>
            <a:ext cx="8229600" cy="1066800"/>
          </a:xfrm>
        </p:spPr>
        <p:txBody>
          <a:bodyPr/>
          <a:lstStyle/>
          <a:p>
            <a:pPr eaLnBrk="1" hangingPunct="1"/>
            <a:r>
              <a:rPr lang="en-US" dirty="0"/>
              <a:t>Exam Demonstration</a:t>
            </a:r>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6"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7" name="Rectangle 5"/>
          <p:cNvSpPr>
            <a:spLocks noChangeArrowheads="1"/>
          </p:cNvSpPr>
          <p:nvPr/>
        </p:nvSpPr>
        <p:spPr bwMode="auto">
          <a:xfrm>
            <a:off x="0" y="2743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1" name="Picture 10"/>
          <p:cNvPicPr/>
          <p:nvPr/>
        </p:nvPicPr>
        <p:blipFill>
          <a:blip r:embed="rId3" cstate="print"/>
          <a:srcRect/>
          <a:stretch>
            <a:fillRect/>
          </a:stretch>
        </p:blipFill>
        <p:spPr bwMode="auto">
          <a:xfrm>
            <a:off x="609600" y="1981200"/>
            <a:ext cx="7947932" cy="389684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4"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5" name="Rectangle 6"/>
          <p:cNvSpPr>
            <a:spLocks noChangeArrowheads="1"/>
          </p:cNvSpPr>
          <p:nvPr/>
        </p:nvSpPr>
        <p:spPr bwMode="auto">
          <a:xfrm>
            <a:off x="0" y="3867150"/>
            <a:ext cx="9144000" cy="0"/>
          </a:xfrm>
          <a:prstGeom prst="rect">
            <a:avLst/>
          </a:prstGeom>
          <a:noFill/>
          <a:ln w="9525">
            <a:noFill/>
            <a:miter lim="800000"/>
            <a:headEnd/>
            <a:tailEnd/>
          </a:ln>
        </p:spPr>
        <p:txBody>
          <a:bodyPr wrap="none" anchor="ctr">
            <a:spAutoFit/>
          </a:bodyPr>
          <a:lstStyle/>
          <a:p>
            <a:endParaRPr lang="en-US"/>
          </a:p>
        </p:txBody>
      </p:sp>
      <p:sp>
        <p:nvSpPr>
          <p:cNvPr id="7176" name="Title 1"/>
          <p:cNvSpPr>
            <a:spLocks noGrp="1"/>
          </p:cNvSpPr>
          <p:nvPr>
            <p:ph type="title"/>
          </p:nvPr>
        </p:nvSpPr>
        <p:spPr>
          <a:xfrm>
            <a:off x="457200" y="457200"/>
            <a:ext cx="8229600" cy="1066800"/>
          </a:xfrm>
        </p:spPr>
        <p:txBody>
          <a:bodyPr/>
          <a:lstStyle/>
          <a:p>
            <a:pPr eaLnBrk="1" hangingPunct="1"/>
            <a:r>
              <a:rPr lang="en-US" dirty="0"/>
              <a:t>Exam Demonstration</a:t>
            </a:r>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6"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7" name="Rectangle 5"/>
          <p:cNvSpPr>
            <a:spLocks noChangeArrowheads="1"/>
          </p:cNvSpPr>
          <p:nvPr/>
        </p:nvSpPr>
        <p:spPr bwMode="auto">
          <a:xfrm>
            <a:off x="0" y="2743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 name="Picture 9"/>
          <p:cNvPicPr/>
          <p:nvPr/>
        </p:nvPicPr>
        <p:blipFill>
          <a:blip r:embed="rId3" cstate="print"/>
          <a:srcRect/>
          <a:stretch>
            <a:fillRect/>
          </a:stretch>
        </p:blipFill>
        <p:spPr bwMode="auto">
          <a:xfrm>
            <a:off x="838200" y="1828800"/>
            <a:ext cx="7414532" cy="459148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4"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7175" name="Rectangle 6"/>
          <p:cNvSpPr>
            <a:spLocks noChangeArrowheads="1"/>
          </p:cNvSpPr>
          <p:nvPr/>
        </p:nvSpPr>
        <p:spPr bwMode="auto">
          <a:xfrm>
            <a:off x="0" y="3867150"/>
            <a:ext cx="9144000" cy="0"/>
          </a:xfrm>
          <a:prstGeom prst="rect">
            <a:avLst/>
          </a:prstGeom>
          <a:noFill/>
          <a:ln w="9525">
            <a:noFill/>
            <a:miter lim="800000"/>
            <a:headEnd/>
            <a:tailEnd/>
          </a:ln>
        </p:spPr>
        <p:txBody>
          <a:bodyPr wrap="none" anchor="ctr">
            <a:spAutoFit/>
          </a:bodyPr>
          <a:lstStyle/>
          <a:p>
            <a:endParaRPr lang="en-US"/>
          </a:p>
        </p:txBody>
      </p:sp>
      <p:sp>
        <p:nvSpPr>
          <p:cNvPr id="7176" name="Title 1"/>
          <p:cNvSpPr>
            <a:spLocks noGrp="1"/>
          </p:cNvSpPr>
          <p:nvPr>
            <p:ph type="title"/>
          </p:nvPr>
        </p:nvSpPr>
        <p:spPr>
          <a:xfrm>
            <a:off x="457200" y="457200"/>
            <a:ext cx="8229600" cy="1066800"/>
          </a:xfrm>
        </p:spPr>
        <p:txBody>
          <a:bodyPr/>
          <a:lstStyle/>
          <a:p>
            <a:pPr eaLnBrk="1" hangingPunct="1"/>
            <a:r>
              <a:rPr lang="en-US" dirty="0"/>
              <a:t>Exam Demonstration</a:t>
            </a:r>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6"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7" name="Rectangle 5"/>
          <p:cNvSpPr>
            <a:spLocks noChangeArrowheads="1"/>
          </p:cNvSpPr>
          <p:nvPr/>
        </p:nvSpPr>
        <p:spPr bwMode="auto">
          <a:xfrm>
            <a:off x="0" y="2743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1" name="Picture 10"/>
          <p:cNvPicPr/>
          <p:nvPr/>
        </p:nvPicPr>
        <p:blipFill>
          <a:blip r:embed="rId3" cstate="print"/>
          <a:srcRect/>
          <a:stretch>
            <a:fillRect/>
          </a:stretch>
        </p:blipFill>
        <p:spPr bwMode="auto">
          <a:xfrm>
            <a:off x="685800" y="1752600"/>
            <a:ext cx="7800975" cy="464869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1208</TotalTime>
  <Words>1082</Words>
  <Application>Microsoft Office PowerPoint</Application>
  <PresentationFormat>On-screen Show (4:3)</PresentationFormat>
  <Paragraphs>159</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Georgia</vt:lpstr>
      <vt:lpstr>Trebuchet MS</vt:lpstr>
      <vt:lpstr>Wingdings 2</vt:lpstr>
      <vt:lpstr>Urban</vt:lpstr>
      <vt:lpstr>Learning Express Library</vt:lpstr>
      <vt:lpstr>About Learning Express Library</vt:lpstr>
      <vt:lpstr>Today you’ll learn how to: </vt:lpstr>
      <vt:lpstr>Start at the CHS Library Site</vt:lpstr>
      <vt:lpstr>Learning Centers</vt:lpstr>
      <vt:lpstr>Register for an account</vt:lpstr>
      <vt:lpstr>Exam Demonstration</vt:lpstr>
      <vt:lpstr>Exam Demonstration</vt:lpstr>
      <vt:lpstr>Exam Demonstration</vt:lpstr>
      <vt:lpstr>Exam Demonstration</vt:lpstr>
      <vt:lpstr>Exam Demonstration</vt:lpstr>
      <vt:lpstr>Score Report</vt:lpstr>
      <vt:lpstr>PowerPoint Presentation</vt:lpstr>
      <vt:lpstr>eBooks</vt:lpstr>
      <vt:lpstr>PowerPoint Presentation</vt:lpstr>
      <vt:lpstr>My Center </vt:lpstr>
      <vt:lpstr>Computer Skills Center </vt:lpstr>
      <vt:lpstr>Popular Software Tutorials</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LearningExpress Library</dc:title>
  <dc:creator>Amanda Koziura</dc:creator>
  <cp:lastModifiedBy>CYNTHIA R COOLEY</cp:lastModifiedBy>
  <cp:revision>59</cp:revision>
  <dcterms:created xsi:type="dcterms:W3CDTF">2006-08-16T00:00:00Z</dcterms:created>
  <dcterms:modified xsi:type="dcterms:W3CDTF">2017-01-09T16:51:36Z</dcterms:modified>
</cp:coreProperties>
</file>